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70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6256000" cy="9144000"/>
  <p:notesSz cx="9144000" cy="16256000"/>
  <p:embeddedFontLst>
    <p:embeddedFont>
      <p:font typeface="微软雅黑" panose="020B0503020204020204" pitchFamily="34" charset="-122"/>
      <p:regular r:id="rId18"/>
      <p:bold r:id="rId19"/>
    </p:embeddedFont>
    <p:embeddedFont>
      <p:font typeface="MiSans" panose="020B0604020202020204" charset="-122"/>
      <p:regular r:id="rId20"/>
    </p:embeddedFont>
    <p:embeddedFont>
      <p:font typeface="Hedvig Letters Sans" panose="020B0604020202020204" charset="0"/>
      <p:regular r:id="rId21"/>
    </p:embeddedFont>
    <p:embeddedFont>
      <p:font typeface="Liter" panose="020B0604020202020204" charset="0"/>
      <p:regular r:id="rId22"/>
    </p:embeddedFont>
    <p:embeddedFont>
      <p:font typeface="Quattrocento Sans" panose="020B0502050000020003" pitchFamily="3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41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4996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b254c5711dd7ca5c5fb0f682df0d0a6e764e6827.jpg"/>
          <p:cNvPicPr>
            <a:picLocks noChangeAspect="1"/>
          </p:cNvPicPr>
          <p:nvPr/>
        </p:nvPicPr>
        <p:blipFill>
          <a:blip r:embed="rId3">
            <a:alphaModFix amt="40000"/>
          </a:blip>
          <a:srcRect t="21875" b="21875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13080" y="1468120"/>
            <a:ext cx="3096260" cy="518160"/>
          </a:xfrm>
          <a:custGeom>
            <a:avLst/>
            <a:gdLst/>
            <a:ahLst/>
            <a:cxnLst/>
            <a:rect l="l" t="t" r="r" b="b"/>
            <a:pathLst>
              <a:path w="3096260" h="518160">
                <a:moveTo>
                  <a:pt x="50800" y="0"/>
                </a:moveTo>
                <a:lnTo>
                  <a:pt x="3045460" y="0"/>
                </a:lnTo>
                <a:cubicBezTo>
                  <a:pt x="3073516" y="0"/>
                  <a:pt x="3096260" y="22744"/>
                  <a:pt x="3096260" y="50800"/>
                </a:cubicBezTo>
                <a:lnTo>
                  <a:pt x="3096260" y="467360"/>
                </a:lnTo>
                <a:cubicBezTo>
                  <a:pt x="3096260" y="495416"/>
                  <a:pt x="3073516" y="518160"/>
                  <a:pt x="3045460" y="518160"/>
                </a:cubicBezTo>
                <a:lnTo>
                  <a:pt x="50800" y="518160"/>
                </a:lnTo>
                <a:cubicBezTo>
                  <a:pt x="22744" y="518160"/>
                  <a:pt x="0" y="495416"/>
                  <a:pt x="0" y="467360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10160">
            <a:solidFill>
              <a:srgbClr val="4FD1C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72160" y="1635760"/>
            <a:ext cx="2672398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28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STET202 HACKATHON 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194560"/>
            <a:ext cx="15849600" cy="2438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9600" b="1" dirty="0">
                <a:solidFill>
                  <a:srgbClr val="F7FAFC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Car Insurance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9600" b="1" dirty="0">
                <a:solidFill>
                  <a:srgbClr val="F7FAFC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Fraud Detection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08000" y="483616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8" name="Text 5"/>
          <p:cNvSpPr/>
          <p:nvPr/>
        </p:nvSpPr>
        <p:spPr>
          <a:xfrm>
            <a:off x="508000" y="5191760"/>
            <a:ext cx="15430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Building a Logistic Regression Model for Claims Classification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33400" y="6258560"/>
            <a:ext cx="4851400" cy="1422400"/>
          </a:xfrm>
          <a:custGeom>
            <a:avLst/>
            <a:gdLst/>
            <a:ahLst/>
            <a:cxnLst/>
            <a:rect l="l" t="t" r="r" b="b"/>
            <a:pathLst>
              <a:path w="4851400" h="1422400">
                <a:moveTo>
                  <a:pt x="0" y="0"/>
                </a:moveTo>
                <a:lnTo>
                  <a:pt x="4851400" y="0"/>
                </a:lnTo>
                <a:lnTo>
                  <a:pt x="48514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33400" y="6258560"/>
            <a:ext cx="50800" cy="1422400"/>
          </a:xfrm>
          <a:custGeom>
            <a:avLst/>
            <a:gdLst/>
            <a:ahLst/>
            <a:cxnLst/>
            <a:rect l="l" t="t" r="r" b="b"/>
            <a:pathLst>
              <a:path w="50800" h="1422400">
                <a:moveTo>
                  <a:pt x="0" y="0"/>
                </a:moveTo>
                <a:lnTo>
                  <a:pt x="50800" y="0"/>
                </a:lnTo>
                <a:lnTo>
                  <a:pt x="508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1" name="Text 8"/>
          <p:cNvSpPr/>
          <p:nvPr/>
        </p:nvSpPr>
        <p:spPr>
          <a:xfrm>
            <a:off x="762000" y="6461760"/>
            <a:ext cx="450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35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Dataset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62000" y="6766560"/>
            <a:ext cx="454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30,000 Records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62000" y="7172960"/>
            <a:ext cx="452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24 features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715000" y="6258560"/>
            <a:ext cx="4851400" cy="1422400"/>
          </a:xfrm>
          <a:custGeom>
            <a:avLst/>
            <a:gdLst/>
            <a:ahLst/>
            <a:cxnLst/>
            <a:rect l="l" t="t" r="r" b="b"/>
            <a:pathLst>
              <a:path w="4851400" h="1422400">
                <a:moveTo>
                  <a:pt x="0" y="0"/>
                </a:moveTo>
                <a:lnTo>
                  <a:pt x="4851400" y="0"/>
                </a:lnTo>
                <a:lnTo>
                  <a:pt x="48514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5715000" y="6258560"/>
            <a:ext cx="50800" cy="1422400"/>
          </a:xfrm>
          <a:custGeom>
            <a:avLst/>
            <a:gdLst/>
            <a:ahLst/>
            <a:cxnLst/>
            <a:rect l="l" t="t" r="r" b="b"/>
            <a:pathLst>
              <a:path w="50800" h="1422400">
                <a:moveTo>
                  <a:pt x="0" y="0"/>
                </a:moveTo>
                <a:lnTo>
                  <a:pt x="50800" y="0"/>
                </a:lnTo>
                <a:lnTo>
                  <a:pt x="508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6" name="Text 13"/>
          <p:cNvSpPr/>
          <p:nvPr/>
        </p:nvSpPr>
        <p:spPr>
          <a:xfrm>
            <a:off x="5943600" y="6461760"/>
            <a:ext cx="450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35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Method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943600" y="6766560"/>
            <a:ext cx="454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Logistic Regression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943600" y="7172960"/>
            <a:ext cx="452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SMOTE &amp; Feature Selection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10896600" y="6258560"/>
            <a:ext cx="4851400" cy="1422400"/>
          </a:xfrm>
          <a:custGeom>
            <a:avLst/>
            <a:gdLst/>
            <a:ahLst/>
            <a:cxnLst/>
            <a:rect l="l" t="t" r="r" b="b"/>
            <a:pathLst>
              <a:path w="4851400" h="1422400">
                <a:moveTo>
                  <a:pt x="0" y="0"/>
                </a:moveTo>
                <a:lnTo>
                  <a:pt x="4851400" y="0"/>
                </a:lnTo>
                <a:lnTo>
                  <a:pt x="48514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10896600" y="6258560"/>
            <a:ext cx="50800" cy="1422400"/>
          </a:xfrm>
          <a:custGeom>
            <a:avLst/>
            <a:gdLst/>
            <a:ahLst/>
            <a:cxnLst/>
            <a:rect l="l" t="t" r="r" b="b"/>
            <a:pathLst>
              <a:path w="50800" h="1422400">
                <a:moveTo>
                  <a:pt x="0" y="0"/>
                </a:moveTo>
                <a:lnTo>
                  <a:pt x="50800" y="0"/>
                </a:lnTo>
                <a:lnTo>
                  <a:pt x="508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1" name="Text 18"/>
          <p:cNvSpPr/>
          <p:nvPr/>
        </p:nvSpPr>
        <p:spPr>
          <a:xfrm>
            <a:off x="11125200" y="6461760"/>
            <a:ext cx="450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35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Finding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1125200" y="6766560"/>
            <a:ext cx="454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ROC AUC ≈ 0.64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1125200" y="7172960"/>
            <a:ext cx="452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careful pipeline engineering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333" y="423333"/>
            <a:ext cx="15483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kern="0" spc="175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Operational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23333" y="719667"/>
            <a:ext cx="15663333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Confusion Matrix Deep Dive - Operational Cost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23333" y="1312333"/>
            <a:ext cx="846667" cy="42333"/>
          </a:xfrm>
          <a:custGeom>
            <a:avLst/>
            <a:gdLst/>
            <a:ahLst/>
            <a:cxnLst/>
            <a:rect l="l" t="t" r="r" b="b"/>
            <a:pathLst>
              <a:path w="846667" h="42333">
                <a:moveTo>
                  <a:pt x="0" y="0"/>
                </a:moveTo>
                <a:lnTo>
                  <a:pt x="846667" y="0"/>
                </a:lnTo>
                <a:lnTo>
                  <a:pt x="846667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431800" y="1490133"/>
            <a:ext cx="7605183" cy="2345267"/>
          </a:xfrm>
          <a:custGeom>
            <a:avLst/>
            <a:gdLst/>
            <a:ahLst/>
            <a:cxnLst/>
            <a:rect l="l" t="t" r="r" b="b"/>
            <a:pathLst>
              <a:path w="7605183" h="2345267">
                <a:moveTo>
                  <a:pt x="84664" y="0"/>
                </a:moveTo>
                <a:lnTo>
                  <a:pt x="7520519" y="0"/>
                </a:lnTo>
                <a:cubicBezTo>
                  <a:pt x="7567278" y="0"/>
                  <a:pt x="7605183" y="37905"/>
                  <a:pt x="7605183" y="84664"/>
                </a:cubicBezTo>
                <a:lnTo>
                  <a:pt x="7605183" y="2260603"/>
                </a:lnTo>
                <a:cubicBezTo>
                  <a:pt x="7605183" y="2307361"/>
                  <a:pt x="7567278" y="2345267"/>
                  <a:pt x="7520519" y="2345267"/>
                </a:cubicBezTo>
                <a:lnTo>
                  <a:pt x="84664" y="2345267"/>
                </a:lnTo>
                <a:cubicBezTo>
                  <a:pt x="37905" y="2345267"/>
                  <a:pt x="0" y="2307361"/>
                  <a:pt x="0" y="2260603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14892" y="16678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27000" y="79375"/>
                </a:moveTo>
                <a:lnTo>
                  <a:pt x="127000" y="127000"/>
                </a:lnTo>
                <a:lnTo>
                  <a:pt x="190500" y="127000"/>
                </a:lnTo>
                <a:lnTo>
                  <a:pt x="190500" y="79375"/>
                </a:lnTo>
                <a:lnTo>
                  <a:pt x="127000" y="79375"/>
                </a:lnTo>
                <a:close/>
                <a:moveTo>
                  <a:pt x="95250" y="79375"/>
                </a:moveTo>
                <a:lnTo>
                  <a:pt x="31750" y="79375"/>
                </a:lnTo>
                <a:lnTo>
                  <a:pt x="31750" y="127000"/>
                </a:lnTo>
                <a:lnTo>
                  <a:pt x="95250" y="127000"/>
                </a:lnTo>
                <a:lnTo>
                  <a:pt x="95250" y="79375"/>
                </a:lnTo>
                <a:close/>
                <a:moveTo>
                  <a:pt x="0" y="158750"/>
                </a:moveTo>
                <a:lnTo>
                  <a:pt x="0" y="47625"/>
                </a:lnTo>
                <a:cubicBezTo>
                  <a:pt x="0" y="30113"/>
                  <a:pt x="14238" y="15875"/>
                  <a:pt x="31750" y="15875"/>
                </a:cubicBezTo>
                <a:lnTo>
                  <a:pt x="190500" y="15875"/>
                </a:lnTo>
                <a:cubicBezTo>
                  <a:pt x="208012" y="15875"/>
                  <a:pt x="222250" y="30113"/>
                  <a:pt x="222250" y="47625"/>
                </a:cubicBezTo>
                <a:lnTo>
                  <a:pt x="222250" y="206375"/>
                </a:lnTo>
                <a:cubicBezTo>
                  <a:pt x="222250" y="223887"/>
                  <a:pt x="208012" y="238125"/>
                  <a:pt x="1905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158750"/>
                </a:lnTo>
                <a:close/>
                <a:moveTo>
                  <a:pt x="190500" y="158750"/>
                </a:moveTo>
                <a:lnTo>
                  <a:pt x="127000" y="158750"/>
                </a:lnTo>
                <a:lnTo>
                  <a:pt x="127000" y="206375"/>
                </a:lnTo>
                <a:lnTo>
                  <a:pt x="190500" y="206375"/>
                </a:lnTo>
                <a:lnTo>
                  <a:pt x="190500" y="158750"/>
                </a:lnTo>
                <a:close/>
                <a:moveTo>
                  <a:pt x="95250" y="206375"/>
                </a:moveTo>
                <a:lnTo>
                  <a:pt x="95250" y="158750"/>
                </a:lnTo>
                <a:lnTo>
                  <a:pt x="31750" y="158750"/>
                </a:lnTo>
                <a:lnTo>
                  <a:pt x="31750" y="206375"/>
                </a:lnTo>
                <a:lnTo>
                  <a:pt x="95250" y="206375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Text 5"/>
          <p:cNvSpPr/>
          <p:nvPr/>
        </p:nvSpPr>
        <p:spPr>
          <a:xfrm>
            <a:off x="884767" y="1625601"/>
            <a:ext cx="714375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SMOTE + Logistic (Best Balanced)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67267" y="2048800"/>
            <a:ext cx="7334250" cy="1651000"/>
          </a:xfrm>
          <a:custGeom>
            <a:avLst/>
            <a:gdLst/>
            <a:ahLst/>
            <a:cxnLst/>
            <a:rect l="l" t="t" r="r" b="b"/>
            <a:pathLst>
              <a:path w="7334250" h="1651000">
                <a:moveTo>
                  <a:pt x="42332" y="0"/>
                </a:moveTo>
                <a:lnTo>
                  <a:pt x="7291918" y="0"/>
                </a:lnTo>
                <a:cubicBezTo>
                  <a:pt x="7315297" y="0"/>
                  <a:pt x="7334250" y="18953"/>
                  <a:pt x="7334250" y="42332"/>
                </a:cubicBezTo>
                <a:lnTo>
                  <a:pt x="7334250" y="1608668"/>
                </a:lnTo>
                <a:cubicBezTo>
                  <a:pt x="7334250" y="1632047"/>
                  <a:pt x="7315297" y="1651000"/>
                  <a:pt x="7291918" y="1651000"/>
                </a:cubicBezTo>
                <a:lnTo>
                  <a:pt x="42332" y="1651000"/>
                </a:lnTo>
                <a:cubicBezTo>
                  <a:pt x="18953" y="1651000"/>
                  <a:pt x="0" y="1632047"/>
                  <a:pt x="0" y="1608668"/>
                </a:cubicBezTo>
                <a:lnTo>
                  <a:pt x="0" y="42332"/>
                </a:lnTo>
                <a:cubicBezTo>
                  <a:pt x="0" y="18968"/>
                  <a:pt x="18968" y="0"/>
                  <a:pt x="42332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9" name="Text 7"/>
          <p:cNvSpPr/>
          <p:nvPr/>
        </p:nvSpPr>
        <p:spPr>
          <a:xfrm>
            <a:off x="3016515" y="2133467"/>
            <a:ext cx="2434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 Non-Fraud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18270" y="2133467"/>
            <a:ext cx="2434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Pred Fraud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7850" y="2387467"/>
            <a:ext cx="2434167" cy="592667"/>
          </a:xfrm>
          <a:prstGeom prst="rect">
            <a:avLst/>
          </a:prstGeom>
          <a:noFill/>
          <a:ln/>
        </p:spPr>
        <p:txBody>
          <a:bodyPr wrap="square" lIns="0" tIns="0" rIns="42333" bIns="0" rtlCol="0" anchor="ctr"/>
          <a:lstStyle/>
          <a:p>
            <a:pPr algn="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Actual N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053556" y="2387467"/>
            <a:ext cx="2360083" cy="592667"/>
          </a:xfrm>
          <a:custGeom>
            <a:avLst/>
            <a:gdLst/>
            <a:ahLst/>
            <a:cxnLst/>
            <a:rect l="l" t="t" r="r" b="b"/>
            <a:pathLst>
              <a:path w="2360083" h="592667">
                <a:moveTo>
                  <a:pt x="42334" y="0"/>
                </a:moveTo>
                <a:lnTo>
                  <a:pt x="2317749" y="0"/>
                </a:lnTo>
                <a:cubicBezTo>
                  <a:pt x="2341130" y="0"/>
                  <a:pt x="2360083" y="18954"/>
                  <a:pt x="2360083" y="42334"/>
                </a:cubicBezTo>
                <a:lnTo>
                  <a:pt x="2360083" y="550332"/>
                </a:lnTo>
                <a:cubicBezTo>
                  <a:pt x="2360083" y="573713"/>
                  <a:pt x="2341130" y="592667"/>
                  <a:pt x="2317749" y="592667"/>
                </a:cubicBezTo>
                <a:lnTo>
                  <a:pt x="42334" y="592667"/>
                </a:lnTo>
                <a:cubicBezTo>
                  <a:pt x="18954" y="592667"/>
                  <a:pt x="0" y="573713"/>
                  <a:pt x="0" y="550332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3106473" y="2472133"/>
            <a:ext cx="2254250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095890" y="2641337"/>
            <a:ext cx="2275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3,245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455312" y="2387467"/>
            <a:ext cx="2360083" cy="592667"/>
          </a:xfrm>
          <a:custGeom>
            <a:avLst/>
            <a:gdLst/>
            <a:ahLst/>
            <a:cxnLst/>
            <a:rect l="l" t="t" r="r" b="b"/>
            <a:pathLst>
              <a:path w="2360083" h="592667">
                <a:moveTo>
                  <a:pt x="42334" y="0"/>
                </a:moveTo>
                <a:lnTo>
                  <a:pt x="2317749" y="0"/>
                </a:lnTo>
                <a:cubicBezTo>
                  <a:pt x="2341130" y="0"/>
                  <a:pt x="2360083" y="18954"/>
                  <a:pt x="2360083" y="42334"/>
                </a:cubicBezTo>
                <a:lnTo>
                  <a:pt x="2360083" y="550332"/>
                </a:lnTo>
                <a:cubicBezTo>
                  <a:pt x="2360083" y="573713"/>
                  <a:pt x="2341130" y="592667"/>
                  <a:pt x="2317749" y="592667"/>
                </a:cubicBezTo>
                <a:lnTo>
                  <a:pt x="42334" y="592667"/>
                </a:lnTo>
                <a:cubicBezTo>
                  <a:pt x="18954" y="592667"/>
                  <a:pt x="0" y="573713"/>
                  <a:pt x="0" y="550332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5508228" y="2472133"/>
            <a:ext cx="2254250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FP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497645" y="2641337"/>
            <a:ext cx="2275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2,067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77850" y="3022337"/>
            <a:ext cx="2434167" cy="592667"/>
          </a:xfrm>
          <a:prstGeom prst="rect">
            <a:avLst/>
          </a:prstGeom>
          <a:noFill/>
          <a:ln/>
        </p:spPr>
        <p:txBody>
          <a:bodyPr wrap="square" lIns="0" tIns="0" rIns="42333" bIns="0" rtlCol="0" anchor="ctr"/>
          <a:lstStyle/>
          <a:p>
            <a:pPr algn="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Actual 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053556" y="3022337"/>
            <a:ext cx="2360083" cy="592667"/>
          </a:xfrm>
          <a:custGeom>
            <a:avLst/>
            <a:gdLst/>
            <a:ahLst/>
            <a:cxnLst/>
            <a:rect l="l" t="t" r="r" b="b"/>
            <a:pathLst>
              <a:path w="2360083" h="592667">
                <a:moveTo>
                  <a:pt x="42334" y="0"/>
                </a:moveTo>
                <a:lnTo>
                  <a:pt x="2317749" y="0"/>
                </a:lnTo>
                <a:cubicBezTo>
                  <a:pt x="2341130" y="0"/>
                  <a:pt x="2360083" y="18954"/>
                  <a:pt x="2360083" y="42334"/>
                </a:cubicBezTo>
                <a:lnTo>
                  <a:pt x="2360083" y="550332"/>
                </a:lnTo>
                <a:cubicBezTo>
                  <a:pt x="2360083" y="573713"/>
                  <a:pt x="2341130" y="592667"/>
                  <a:pt x="2317749" y="592667"/>
                </a:cubicBezTo>
                <a:lnTo>
                  <a:pt x="42334" y="592667"/>
                </a:lnTo>
                <a:cubicBezTo>
                  <a:pt x="18954" y="592667"/>
                  <a:pt x="0" y="573713"/>
                  <a:pt x="0" y="550332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3106473" y="3107004"/>
            <a:ext cx="2254250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FN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095890" y="3276203"/>
            <a:ext cx="2275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293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455312" y="3022337"/>
            <a:ext cx="2360083" cy="592667"/>
          </a:xfrm>
          <a:custGeom>
            <a:avLst/>
            <a:gdLst/>
            <a:ahLst/>
            <a:cxnLst/>
            <a:rect l="l" t="t" r="r" b="b"/>
            <a:pathLst>
              <a:path w="2360083" h="592667">
                <a:moveTo>
                  <a:pt x="42334" y="0"/>
                </a:moveTo>
                <a:lnTo>
                  <a:pt x="2317749" y="0"/>
                </a:lnTo>
                <a:cubicBezTo>
                  <a:pt x="2341130" y="0"/>
                  <a:pt x="2360083" y="18954"/>
                  <a:pt x="2360083" y="42334"/>
                </a:cubicBezTo>
                <a:lnTo>
                  <a:pt x="2360083" y="550332"/>
                </a:lnTo>
                <a:cubicBezTo>
                  <a:pt x="2360083" y="573713"/>
                  <a:pt x="2341130" y="592667"/>
                  <a:pt x="2317749" y="592667"/>
                </a:cubicBezTo>
                <a:lnTo>
                  <a:pt x="42334" y="592667"/>
                </a:lnTo>
                <a:cubicBezTo>
                  <a:pt x="18954" y="592667"/>
                  <a:pt x="0" y="573713"/>
                  <a:pt x="0" y="550332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5508228" y="3107004"/>
            <a:ext cx="2254250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TP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497645" y="3276203"/>
            <a:ext cx="2275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395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276167" y="1523866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31750" y="0"/>
                </a:moveTo>
                <a:cubicBezTo>
                  <a:pt x="14238" y="0"/>
                  <a:pt x="0" y="14238"/>
                  <a:pt x="0" y="31750"/>
                </a:cubicBezTo>
                <a:lnTo>
                  <a:pt x="0" y="222250"/>
                </a:lnTo>
                <a:cubicBezTo>
                  <a:pt x="0" y="239762"/>
                  <a:pt x="14238" y="254000"/>
                  <a:pt x="31750" y="254000"/>
                </a:cubicBezTo>
                <a:lnTo>
                  <a:pt x="158750" y="254000"/>
                </a:lnTo>
                <a:cubicBezTo>
                  <a:pt x="176262" y="254000"/>
                  <a:pt x="190500" y="239762"/>
                  <a:pt x="190500" y="222250"/>
                </a:cubicBezTo>
                <a:lnTo>
                  <a:pt x="190500" y="31750"/>
                </a:lnTo>
                <a:cubicBezTo>
                  <a:pt x="190500" y="14238"/>
                  <a:pt x="176262" y="0"/>
                  <a:pt x="158750" y="0"/>
                </a:cubicBezTo>
                <a:lnTo>
                  <a:pt x="31750" y="0"/>
                </a:lnTo>
                <a:close/>
                <a:moveTo>
                  <a:pt x="47625" y="31750"/>
                </a:moveTo>
                <a:lnTo>
                  <a:pt x="142875" y="31750"/>
                </a:lnTo>
                <a:cubicBezTo>
                  <a:pt x="151656" y="31750"/>
                  <a:pt x="158750" y="38844"/>
                  <a:pt x="158750" y="47625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47625" y="79375"/>
                </a:lnTo>
                <a:cubicBezTo>
                  <a:pt x="38844" y="79375"/>
                  <a:pt x="31750" y="72281"/>
                  <a:pt x="31750" y="63500"/>
                </a:cubicBezTo>
                <a:lnTo>
                  <a:pt x="31750" y="47625"/>
                </a:lnTo>
                <a:cubicBezTo>
                  <a:pt x="31750" y="38844"/>
                  <a:pt x="38844" y="31750"/>
                  <a:pt x="47625" y="31750"/>
                </a:cubicBezTo>
                <a:close/>
                <a:moveTo>
                  <a:pt x="55563" y="115094"/>
                </a:moveTo>
                <a:cubicBezTo>
                  <a:pt x="55563" y="121665"/>
                  <a:pt x="50227" y="127000"/>
                  <a:pt x="43656" y="127000"/>
                </a:cubicBezTo>
                <a:cubicBezTo>
                  <a:pt x="37085" y="127000"/>
                  <a:pt x="31750" y="121665"/>
                  <a:pt x="31750" y="115094"/>
                </a:cubicBezTo>
                <a:cubicBezTo>
                  <a:pt x="31750" y="108523"/>
                  <a:pt x="37085" y="103188"/>
                  <a:pt x="43656" y="103188"/>
                </a:cubicBezTo>
                <a:cubicBezTo>
                  <a:pt x="50227" y="103188"/>
                  <a:pt x="55563" y="108523"/>
                  <a:pt x="55563" y="115094"/>
                </a:cubicBezTo>
                <a:close/>
                <a:moveTo>
                  <a:pt x="95250" y="127000"/>
                </a:moveTo>
                <a:cubicBezTo>
                  <a:pt x="88679" y="127000"/>
                  <a:pt x="83344" y="121665"/>
                  <a:pt x="83344" y="115094"/>
                </a:cubicBezTo>
                <a:cubicBezTo>
                  <a:pt x="83344" y="108523"/>
                  <a:pt x="88679" y="103188"/>
                  <a:pt x="95250" y="103188"/>
                </a:cubicBezTo>
                <a:cubicBezTo>
                  <a:pt x="101821" y="103188"/>
                  <a:pt x="107156" y="108523"/>
                  <a:pt x="107156" y="115094"/>
                </a:cubicBezTo>
                <a:cubicBezTo>
                  <a:pt x="107156" y="121665"/>
                  <a:pt x="101821" y="127000"/>
                  <a:pt x="95250" y="127000"/>
                </a:cubicBezTo>
                <a:close/>
                <a:moveTo>
                  <a:pt x="158750" y="115094"/>
                </a:moveTo>
                <a:cubicBezTo>
                  <a:pt x="158750" y="121665"/>
                  <a:pt x="153415" y="127000"/>
                  <a:pt x="146844" y="127000"/>
                </a:cubicBezTo>
                <a:cubicBezTo>
                  <a:pt x="140273" y="127000"/>
                  <a:pt x="134938" y="121665"/>
                  <a:pt x="134938" y="115094"/>
                </a:cubicBezTo>
                <a:cubicBezTo>
                  <a:pt x="134938" y="108523"/>
                  <a:pt x="140273" y="103188"/>
                  <a:pt x="146844" y="103188"/>
                </a:cubicBezTo>
                <a:cubicBezTo>
                  <a:pt x="153415" y="103188"/>
                  <a:pt x="158750" y="108523"/>
                  <a:pt x="158750" y="115094"/>
                </a:cubicBezTo>
                <a:close/>
                <a:moveTo>
                  <a:pt x="43656" y="174625"/>
                </a:moveTo>
                <a:cubicBezTo>
                  <a:pt x="37085" y="174625"/>
                  <a:pt x="31750" y="169290"/>
                  <a:pt x="31750" y="162719"/>
                </a:cubicBezTo>
                <a:cubicBezTo>
                  <a:pt x="31750" y="156148"/>
                  <a:pt x="37085" y="150813"/>
                  <a:pt x="43656" y="150813"/>
                </a:cubicBezTo>
                <a:cubicBezTo>
                  <a:pt x="50227" y="150813"/>
                  <a:pt x="55563" y="156148"/>
                  <a:pt x="55563" y="162719"/>
                </a:cubicBezTo>
                <a:cubicBezTo>
                  <a:pt x="55563" y="169290"/>
                  <a:pt x="50227" y="174625"/>
                  <a:pt x="43656" y="174625"/>
                </a:cubicBezTo>
                <a:close/>
                <a:moveTo>
                  <a:pt x="107156" y="162719"/>
                </a:moveTo>
                <a:cubicBezTo>
                  <a:pt x="107156" y="169290"/>
                  <a:pt x="101821" y="174625"/>
                  <a:pt x="95250" y="174625"/>
                </a:cubicBezTo>
                <a:cubicBezTo>
                  <a:pt x="88679" y="174625"/>
                  <a:pt x="83344" y="169290"/>
                  <a:pt x="83344" y="162719"/>
                </a:cubicBezTo>
                <a:cubicBezTo>
                  <a:pt x="83344" y="156148"/>
                  <a:pt x="88679" y="150813"/>
                  <a:pt x="95250" y="150813"/>
                </a:cubicBezTo>
                <a:cubicBezTo>
                  <a:pt x="101821" y="150813"/>
                  <a:pt x="107156" y="156148"/>
                  <a:pt x="107156" y="162719"/>
                </a:cubicBezTo>
                <a:close/>
                <a:moveTo>
                  <a:pt x="146844" y="174625"/>
                </a:moveTo>
                <a:cubicBezTo>
                  <a:pt x="140273" y="174625"/>
                  <a:pt x="134938" y="169290"/>
                  <a:pt x="134938" y="162719"/>
                </a:cubicBezTo>
                <a:cubicBezTo>
                  <a:pt x="134938" y="156148"/>
                  <a:pt x="140273" y="150813"/>
                  <a:pt x="146844" y="150813"/>
                </a:cubicBezTo>
                <a:cubicBezTo>
                  <a:pt x="153415" y="150813"/>
                  <a:pt x="158750" y="156148"/>
                  <a:pt x="158750" y="162719"/>
                </a:cubicBezTo>
                <a:cubicBezTo>
                  <a:pt x="158750" y="169290"/>
                  <a:pt x="153415" y="174625"/>
                  <a:pt x="146844" y="174625"/>
                </a:cubicBezTo>
                <a:close/>
                <a:moveTo>
                  <a:pt x="31750" y="210344"/>
                </a:moveTo>
                <a:cubicBezTo>
                  <a:pt x="31750" y="203746"/>
                  <a:pt x="37058" y="198438"/>
                  <a:pt x="43656" y="198438"/>
                </a:cubicBezTo>
                <a:lnTo>
                  <a:pt x="99219" y="198438"/>
                </a:lnTo>
                <a:cubicBezTo>
                  <a:pt x="105817" y="198438"/>
                  <a:pt x="111125" y="203746"/>
                  <a:pt x="111125" y="210344"/>
                </a:cubicBezTo>
                <a:cubicBezTo>
                  <a:pt x="111125" y="216942"/>
                  <a:pt x="105817" y="222250"/>
                  <a:pt x="99219" y="222250"/>
                </a:cubicBezTo>
                <a:lnTo>
                  <a:pt x="43656" y="222250"/>
                </a:lnTo>
                <a:cubicBezTo>
                  <a:pt x="37058" y="222250"/>
                  <a:pt x="31750" y="216942"/>
                  <a:pt x="31750" y="210344"/>
                </a:cubicBezTo>
                <a:close/>
                <a:moveTo>
                  <a:pt x="146844" y="198438"/>
                </a:moveTo>
                <a:cubicBezTo>
                  <a:pt x="153442" y="198438"/>
                  <a:pt x="158750" y="203746"/>
                  <a:pt x="158750" y="210344"/>
                </a:cubicBezTo>
                <a:cubicBezTo>
                  <a:pt x="158750" y="216942"/>
                  <a:pt x="153442" y="222250"/>
                  <a:pt x="146844" y="222250"/>
                </a:cubicBezTo>
                <a:cubicBezTo>
                  <a:pt x="140246" y="222250"/>
                  <a:pt x="134938" y="216942"/>
                  <a:pt x="134938" y="210344"/>
                </a:cubicBezTo>
                <a:cubicBezTo>
                  <a:pt x="134938" y="203746"/>
                  <a:pt x="140246" y="198438"/>
                  <a:pt x="146844" y="198438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6" name="Text 24"/>
          <p:cNvSpPr/>
          <p:nvPr/>
        </p:nvSpPr>
        <p:spPr>
          <a:xfrm>
            <a:off x="8530167" y="1481667"/>
            <a:ext cx="74295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Operational Metrics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12667" y="1904866"/>
            <a:ext cx="3767667" cy="889000"/>
          </a:xfrm>
          <a:custGeom>
            <a:avLst/>
            <a:gdLst/>
            <a:ahLst/>
            <a:cxnLst/>
            <a:rect l="l" t="t" r="r" b="b"/>
            <a:pathLst>
              <a:path w="3767667" h="889000">
                <a:moveTo>
                  <a:pt x="42334" y="0"/>
                </a:moveTo>
                <a:lnTo>
                  <a:pt x="3725332" y="0"/>
                </a:lnTo>
                <a:cubicBezTo>
                  <a:pt x="3748713" y="0"/>
                  <a:pt x="3767667" y="18954"/>
                  <a:pt x="3767667" y="42334"/>
                </a:cubicBezTo>
                <a:lnTo>
                  <a:pt x="3767667" y="846666"/>
                </a:lnTo>
                <a:cubicBezTo>
                  <a:pt x="3767667" y="870046"/>
                  <a:pt x="3748713" y="889000"/>
                  <a:pt x="3725332" y="889000"/>
                </a:cubicBezTo>
                <a:lnTo>
                  <a:pt x="42334" y="889000"/>
                </a:lnTo>
                <a:cubicBezTo>
                  <a:pt x="18954" y="889000"/>
                  <a:pt x="0" y="870046"/>
                  <a:pt x="0" y="846666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8233833" y="1989532"/>
            <a:ext cx="3725333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57.41%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60292" y="2328070"/>
            <a:ext cx="3672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True Positive Rate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65583" y="2539736"/>
            <a:ext cx="36618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Catch ~57 of 100 frauds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2065000" y="1904866"/>
            <a:ext cx="3767667" cy="889000"/>
          </a:xfrm>
          <a:custGeom>
            <a:avLst/>
            <a:gdLst/>
            <a:ahLst/>
            <a:cxnLst/>
            <a:rect l="l" t="t" r="r" b="b"/>
            <a:pathLst>
              <a:path w="3767667" h="889000">
                <a:moveTo>
                  <a:pt x="42334" y="0"/>
                </a:moveTo>
                <a:lnTo>
                  <a:pt x="3725332" y="0"/>
                </a:lnTo>
                <a:cubicBezTo>
                  <a:pt x="3748713" y="0"/>
                  <a:pt x="3767667" y="18954"/>
                  <a:pt x="3767667" y="42334"/>
                </a:cubicBezTo>
                <a:lnTo>
                  <a:pt x="3767667" y="846666"/>
                </a:lnTo>
                <a:cubicBezTo>
                  <a:pt x="3767667" y="870046"/>
                  <a:pt x="3748713" y="889000"/>
                  <a:pt x="3725332" y="889000"/>
                </a:cubicBezTo>
                <a:lnTo>
                  <a:pt x="42334" y="889000"/>
                </a:lnTo>
                <a:cubicBezTo>
                  <a:pt x="18954" y="889000"/>
                  <a:pt x="0" y="870046"/>
                  <a:pt x="0" y="846666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12086167" y="1989532"/>
            <a:ext cx="3725333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38.92%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112625" y="2328070"/>
            <a:ext cx="3672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False Positive Rate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2117917" y="2539736"/>
            <a:ext cx="36618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Flag ~39 of 100 legit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12667" y="2878269"/>
            <a:ext cx="3767667" cy="889000"/>
          </a:xfrm>
          <a:custGeom>
            <a:avLst/>
            <a:gdLst/>
            <a:ahLst/>
            <a:cxnLst/>
            <a:rect l="l" t="t" r="r" b="b"/>
            <a:pathLst>
              <a:path w="3767667" h="889000">
                <a:moveTo>
                  <a:pt x="42334" y="0"/>
                </a:moveTo>
                <a:lnTo>
                  <a:pt x="3725332" y="0"/>
                </a:lnTo>
                <a:cubicBezTo>
                  <a:pt x="3748713" y="0"/>
                  <a:pt x="3767667" y="18954"/>
                  <a:pt x="3767667" y="42334"/>
                </a:cubicBezTo>
                <a:lnTo>
                  <a:pt x="3767667" y="846666"/>
                </a:lnTo>
                <a:cubicBezTo>
                  <a:pt x="3767667" y="870046"/>
                  <a:pt x="3748713" y="889000"/>
                  <a:pt x="3725332" y="889000"/>
                </a:cubicBezTo>
                <a:lnTo>
                  <a:pt x="42334" y="889000"/>
                </a:lnTo>
                <a:cubicBezTo>
                  <a:pt x="18954" y="889000"/>
                  <a:pt x="0" y="870046"/>
                  <a:pt x="0" y="846666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8233833" y="2962935"/>
            <a:ext cx="3725333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5.23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260292" y="3301473"/>
            <a:ext cx="3672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FP per TP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265583" y="3513140"/>
            <a:ext cx="36618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5+ false alarms per fraud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2065000" y="2878269"/>
            <a:ext cx="3767667" cy="889000"/>
          </a:xfrm>
          <a:custGeom>
            <a:avLst/>
            <a:gdLst/>
            <a:ahLst/>
            <a:cxnLst/>
            <a:rect l="l" t="t" r="r" b="b"/>
            <a:pathLst>
              <a:path w="3767667" h="889000">
                <a:moveTo>
                  <a:pt x="42334" y="0"/>
                </a:moveTo>
                <a:lnTo>
                  <a:pt x="3725332" y="0"/>
                </a:lnTo>
                <a:cubicBezTo>
                  <a:pt x="3748713" y="0"/>
                  <a:pt x="3767667" y="18954"/>
                  <a:pt x="3767667" y="42334"/>
                </a:cubicBezTo>
                <a:lnTo>
                  <a:pt x="3767667" y="846666"/>
                </a:lnTo>
                <a:cubicBezTo>
                  <a:pt x="3767667" y="870046"/>
                  <a:pt x="3748713" y="889000"/>
                  <a:pt x="3725332" y="889000"/>
                </a:cubicBezTo>
                <a:lnTo>
                  <a:pt x="42334" y="889000"/>
                </a:lnTo>
                <a:cubicBezTo>
                  <a:pt x="18954" y="889000"/>
                  <a:pt x="0" y="870046"/>
                  <a:pt x="0" y="846666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12086167" y="2962935"/>
            <a:ext cx="3725333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16.04%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2112625" y="3301473"/>
            <a:ext cx="3672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2117917" y="3513140"/>
            <a:ext cx="36618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Only 16% flagged are fraud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23333" y="3970471"/>
            <a:ext cx="15409333" cy="2582333"/>
          </a:xfrm>
          <a:custGeom>
            <a:avLst/>
            <a:gdLst/>
            <a:ahLst/>
            <a:cxnLst/>
            <a:rect l="l" t="t" r="r" b="b"/>
            <a:pathLst>
              <a:path w="15409333" h="2582333">
                <a:moveTo>
                  <a:pt x="84675" y="0"/>
                </a:moveTo>
                <a:lnTo>
                  <a:pt x="15324659" y="0"/>
                </a:lnTo>
                <a:cubicBezTo>
                  <a:pt x="15371423" y="0"/>
                  <a:pt x="15409333" y="37910"/>
                  <a:pt x="15409333" y="84675"/>
                </a:cubicBezTo>
                <a:lnTo>
                  <a:pt x="15409333" y="2497659"/>
                </a:lnTo>
                <a:cubicBezTo>
                  <a:pt x="15409333" y="2544423"/>
                  <a:pt x="15371423" y="2582333"/>
                  <a:pt x="15324659" y="2582333"/>
                </a:cubicBezTo>
                <a:lnTo>
                  <a:pt x="84675" y="2582333"/>
                </a:lnTo>
                <a:cubicBezTo>
                  <a:pt x="37910" y="2582333"/>
                  <a:pt x="0" y="2544423"/>
                  <a:pt x="0" y="2497659"/>
                </a:cubicBezTo>
                <a:lnTo>
                  <a:pt x="0" y="84675"/>
                </a:lnTo>
                <a:cubicBezTo>
                  <a:pt x="0" y="37941"/>
                  <a:pt x="37941" y="0"/>
                  <a:pt x="84675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629708" y="4139670"/>
            <a:ext cx="158750" cy="254000"/>
          </a:xfrm>
          <a:custGeom>
            <a:avLst/>
            <a:gdLst/>
            <a:ahLst/>
            <a:cxnLst/>
            <a:rect l="l" t="t" r="r" b="b"/>
            <a:pathLst>
              <a:path w="158750" h="254000">
                <a:moveTo>
                  <a:pt x="67469" y="11906"/>
                </a:moveTo>
                <a:cubicBezTo>
                  <a:pt x="67469" y="5308"/>
                  <a:pt x="72777" y="0"/>
                  <a:pt x="79375" y="0"/>
                </a:cubicBezTo>
                <a:cubicBezTo>
                  <a:pt x="85973" y="0"/>
                  <a:pt x="91281" y="5308"/>
                  <a:pt x="91281" y="11906"/>
                </a:cubicBezTo>
                <a:lnTo>
                  <a:pt x="91281" y="31750"/>
                </a:lnTo>
                <a:lnTo>
                  <a:pt x="119063" y="31750"/>
                </a:lnTo>
                <a:cubicBezTo>
                  <a:pt x="127843" y="31750"/>
                  <a:pt x="134938" y="38844"/>
                  <a:pt x="134938" y="47625"/>
                </a:cubicBezTo>
                <a:cubicBezTo>
                  <a:pt x="134938" y="56406"/>
                  <a:pt x="127843" y="63500"/>
                  <a:pt x="119063" y="63500"/>
                </a:cubicBezTo>
                <a:lnTo>
                  <a:pt x="62061" y="63500"/>
                </a:lnTo>
                <a:cubicBezTo>
                  <a:pt x="49709" y="63500"/>
                  <a:pt x="39688" y="73521"/>
                  <a:pt x="39688" y="85874"/>
                </a:cubicBezTo>
                <a:cubicBezTo>
                  <a:pt x="39688" y="97036"/>
                  <a:pt x="47873" y="106462"/>
                  <a:pt x="58886" y="108049"/>
                </a:cubicBezTo>
                <a:lnTo>
                  <a:pt x="104329" y="114548"/>
                </a:lnTo>
                <a:cubicBezTo>
                  <a:pt x="131018" y="118368"/>
                  <a:pt x="150813" y="141188"/>
                  <a:pt x="150813" y="168126"/>
                </a:cubicBezTo>
                <a:cubicBezTo>
                  <a:pt x="150813" y="198041"/>
                  <a:pt x="126554" y="222250"/>
                  <a:pt x="96689" y="222250"/>
                </a:cubicBezTo>
                <a:lnTo>
                  <a:pt x="91281" y="222250"/>
                </a:lnTo>
                <a:lnTo>
                  <a:pt x="91281" y="242094"/>
                </a:lnTo>
                <a:cubicBezTo>
                  <a:pt x="91281" y="248692"/>
                  <a:pt x="85973" y="254000"/>
                  <a:pt x="79375" y="254000"/>
                </a:cubicBezTo>
                <a:cubicBezTo>
                  <a:pt x="72777" y="254000"/>
                  <a:pt x="67469" y="248692"/>
                  <a:pt x="67469" y="242094"/>
                </a:cubicBezTo>
                <a:lnTo>
                  <a:pt x="67469" y="222250"/>
                </a:lnTo>
                <a:lnTo>
                  <a:pt x="31750" y="222250"/>
                </a:lnTo>
                <a:cubicBezTo>
                  <a:pt x="22969" y="222250"/>
                  <a:pt x="15875" y="215156"/>
                  <a:pt x="15875" y="206375"/>
                </a:cubicBezTo>
                <a:cubicBezTo>
                  <a:pt x="15875" y="197594"/>
                  <a:pt x="22969" y="190500"/>
                  <a:pt x="31750" y="190500"/>
                </a:cubicBezTo>
                <a:lnTo>
                  <a:pt x="96689" y="190500"/>
                </a:lnTo>
                <a:cubicBezTo>
                  <a:pt x="109041" y="190500"/>
                  <a:pt x="119063" y="180479"/>
                  <a:pt x="119063" y="168126"/>
                </a:cubicBezTo>
                <a:cubicBezTo>
                  <a:pt x="119063" y="156964"/>
                  <a:pt x="110877" y="147538"/>
                  <a:pt x="99864" y="145951"/>
                </a:cubicBezTo>
                <a:lnTo>
                  <a:pt x="54421" y="139452"/>
                </a:lnTo>
                <a:cubicBezTo>
                  <a:pt x="27732" y="135682"/>
                  <a:pt x="7938" y="112812"/>
                  <a:pt x="7938" y="85874"/>
                </a:cubicBezTo>
                <a:cubicBezTo>
                  <a:pt x="7938" y="56009"/>
                  <a:pt x="32196" y="31750"/>
                  <a:pt x="62061" y="31750"/>
                </a:cubicBezTo>
                <a:lnTo>
                  <a:pt x="67469" y="31750"/>
                </a:lnTo>
                <a:lnTo>
                  <a:pt x="67469" y="11906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5" name="Text 43"/>
          <p:cNvSpPr/>
          <p:nvPr/>
        </p:nvSpPr>
        <p:spPr>
          <a:xfrm>
            <a:off x="867833" y="4097471"/>
            <a:ext cx="14964833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Cost-Benefit Analysis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50333" y="4520670"/>
            <a:ext cx="7588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Assumptions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50333" y="4859336"/>
            <a:ext cx="7577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Investigation cost:</a:t>
            </a: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$50 per claim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50333" y="5155670"/>
            <a:ext cx="7577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Loss from missed fraud:</a:t>
            </a: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$2,000 per case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212667" y="4520670"/>
            <a:ext cx="7588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SMOTE+LR Model Costs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212667" y="4859336"/>
            <a:ext cx="7577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Missed fraud (FN):</a:t>
            </a: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293 × $2,000 = </a:t>
            </a: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$586,000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212667" y="5155670"/>
            <a:ext cx="7577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False positives (FP):</a:t>
            </a: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2,067 × $50 = </a:t>
            </a: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$103,350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50333" y="5494336"/>
            <a:ext cx="15155333" cy="931333"/>
          </a:xfrm>
          <a:custGeom>
            <a:avLst/>
            <a:gdLst/>
            <a:ahLst/>
            <a:cxnLst/>
            <a:rect l="l" t="t" r="r" b="b"/>
            <a:pathLst>
              <a:path w="15155333" h="931333">
                <a:moveTo>
                  <a:pt x="42329" y="0"/>
                </a:moveTo>
                <a:lnTo>
                  <a:pt x="15113004" y="0"/>
                </a:lnTo>
                <a:cubicBezTo>
                  <a:pt x="15136382" y="0"/>
                  <a:pt x="15155333" y="18951"/>
                  <a:pt x="15155333" y="42329"/>
                </a:cubicBezTo>
                <a:lnTo>
                  <a:pt x="15155333" y="889004"/>
                </a:lnTo>
                <a:cubicBezTo>
                  <a:pt x="15155333" y="912382"/>
                  <a:pt x="15136382" y="931333"/>
                  <a:pt x="15113004" y="931333"/>
                </a:cubicBezTo>
                <a:lnTo>
                  <a:pt x="42329" y="931333"/>
                </a:lnTo>
                <a:cubicBezTo>
                  <a:pt x="18951" y="931333"/>
                  <a:pt x="0" y="912382"/>
                  <a:pt x="0" y="889004"/>
                </a:cubicBezTo>
                <a:lnTo>
                  <a:pt x="0" y="42329"/>
                </a:lnTo>
                <a:cubicBezTo>
                  <a:pt x="0" y="18951"/>
                  <a:pt x="18951" y="0"/>
                  <a:pt x="42329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53" name="Text 51"/>
          <p:cNvSpPr/>
          <p:nvPr/>
        </p:nvSpPr>
        <p:spPr>
          <a:xfrm>
            <a:off x="640292" y="5621336"/>
            <a:ext cx="14975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Operational Cost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582083" y="5875336"/>
            <a:ext cx="1509183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0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$689,350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23333" y="6679670"/>
            <a:ext cx="7620000" cy="2159000"/>
          </a:xfrm>
          <a:custGeom>
            <a:avLst/>
            <a:gdLst/>
            <a:ahLst/>
            <a:cxnLst/>
            <a:rect l="l" t="t" r="r" b="b"/>
            <a:pathLst>
              <a:path w="7620000" h="2159000">
                <a:moveTo>
                  <a:pt x="84676" y="0"/>
                </a:moveTo>
                <a:lnTo>
                  <a:pt x="7535324" y="0"/>
                </a:lnTo>
                <a:cubicBezTo>
                  <a:pt x="7582089" y="0"/>
                  <a:pt x="7620000" y="37911"/>
                  <a:pt x="7620000" y="84676"/>
                </a:cubicBezTo>
                <a:lnTo>
                  <a:pt x="7620000" y="2074324"/>
                </a:lnTo>
                <a:cubicBezTo>
                  <a:pt x="7620000" y="2121089"/>
                  <a:pt x="7582089" y="2159000"/>
                  <a:pt x="7535324" y="2159000"/>
                </a:cubicBezTo>
                <a:lnTo>
                  <a:pt x="84676" y="2159000"/>
                </a:lnTo>
                <a:cubicBezTo>
                  <a:pt x="37911" y="2159000"/>
                  <a:pt x="0" y="2121089"/>
                  <a:pt x="0" y="2074324"/>
                </a:cubicBezTo>
                <a:lnTo>
                  <a:pt x="0" y="84676"/>
                </a:lnTo>
                <a:cubicBezTo>
                  <a:pt x="0" y="37942"/>
                  <a:pt x="37942" y="0"/>
                  <a:pt x="84676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550333" y="6806670"/>
            <a:ext cx="7461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With Tuned Threshold (Recall 73.55%)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550333" y="7145336"/>
            <a:ext cx="7450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Missed fraud:</a:t>
            </a: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182 × $2,000 = </a:t>
            </a: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$364,000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50333" y="7441670"/>
            <a:ext cx="7450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False positives:</a:t>
            </a: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2,727 × $50 = </a:t>
            </a: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$136,350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550333" y="7780336"/>
            <a:ext cx="7366000" cy="931333"/>
          </a:xfrm>
          <a:custGeom>
            <a:avLst/>
            <a:gdLst/>
            <a:ahLst/>
            <a:cxnLst/>
            <a:rect l="l" t="t" r="r" b="b"/>
            <a:pathLst>
              <a:path w="7366000" h="931333">
                <a:moveTo>
                  <a:pt x="42329" y="0"/>
                </a:moveTo>
                <a:lnTo>
                  <a:pt x="7323671" y="0"/>
                </a:lnTo>
                <a:cubicBezTo>
                  <a:pt x="7347049" y="0"/>
                  <a:pt x="7366000" y="18951"/>
                  <a:pt x="7366000" y="42329"/>
                </a:cubicBezTo>
                <a:lnTo>
                  <a:pt x="7366000" y="889004"/>
                </a:lnTo>
                <a:cubicBezTo>
                  <a:pt x="7366000" y="912382"/>
                  <a:pt x="7347049" y="931333"/>
                  <a:pt x="7323671" y="931333"/>
                </a:cubicBezTo>
                <a:lnTo>
                  <a:pt x="42329" y="931333"/>
                </a:lnTo>
                <a:cubicBezTo>
                  <a:pt x="18951" y="931333"/>
                  <a:pt x="0" y="912382"/>
                  <a:pt x="0" y="889004"/>
                </a:cubicBezTo>
                <a:lnTo>
                  <a:pt x="0" y="42329"/>
                </a:lnTo>
                <a:cubicBezTo>
                  <a:pt x="0" y="18951"/>
                  <a:pt x="18951" y="0"/>
                  <a:pt x="42329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60" name="Text 58"/>
          <p:cNvSpPr/>
          <p:nvPr/>
        </p:nvSpPr>
        <p:spPr>
          <a:xfrm>
            <a:off x="597958" y="7865003"/>
            <a:ext cx="7270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Cost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571500" y="8119003"/>
            <a:ext cx="7323667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0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$500,350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03250" y="8457541"/>
            <a:ext cx="7260167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00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Better but still expensive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221133" y="6688136"/>
            <a:ext cx="7605183" cy="2144183"/>
          </a:xfrm>
          <a:custGeom>
            <a:avLst/>
            <a:gdLst/>
            <a:ahLst/>
            <a:cxnLst/>
            <a:rect l="l" t="t" r="r" b="b"/>
            <a:pathLst>
              <a:path w="7605183" h="2144183">
                <a:moveTo>
                  <a:pt x="84674" y="0"/>
                </a:moveTo>
                <a:lnTo>
                  <a:pt x="7520510" y="0"/>
                </a:lnTo>
                <a:cubicBezTo>
                  <a:pt x="7567274" y="0"/>
                  <a:pt x="7605183" y="37910"/>
                  <a:pt x="7605183" y="84674"/>
                </a:cubicBezTo>
                <a:lnTo>
                  <a:pt x="7605183" y="2059510"/>
                </a:lnTo>
                <a:cubicBezTo>
                  <a:pt x="7605183" y="2106274"/>
                  <a:pt x="7567274" y="2144183"/>
                  <a:pt x="7520510" y="2144183"/>
                </a:cubicBezTo>
                <a:lnTo>
                  <a:pt x="84674" y="2144183"/>
                </a:lnTo>
                <a:cubicBezTo>
                  <a:pt x="37910" y="2144183"/>
                  <a:pt x="0" y="2106274"/>
                  <a:pt x="0" y="2059510"/>
                </a:cubicBezTo>
                <a:lnTo>
                  <a:pt x="0" y="84674"/>
                </a:lnTo>
                <a:cubicBezTo>
                  <a:pt x="0" y="37910"/>
                  <a:pt x="37910" y="0"/>
                  <a:pt x="84674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8425392" y="7198124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105833" y="0"/>
                </a:moveTo>
                <a:cubicBezTo>
                  <a:pt x="111910" y="0"/>
                  <a:pt x="117492" y="3349"/>
                  <a:pt x="120385" y="8682"/>
                </a:cubicBezTo>
                <a:lnTo>
                  <a:pt x="209682" y="174046"/>
                </a:lnTo>
                <a:cubicBezTo>
                  <a:pt x="212452" y="179173"/>
                  <a:pt x="212328" y="185374"/>
                  <a:pt x="209352" y="190376"/>
                </a:cubicBezTo>
                <a:cubicBezTo>
                  <a:pt x="206375" y="195378"/>
                  <a:pt x="200959" y="198438"/>
                  <a:pt x="195130" y="198438"/>
                </a:cubicBezTo>
                <a:lnTo>
                  <a:pt x="16536" y="198438"/>
                </a:lnTo>
                <a:cubicBezTo>
                  <a:pt x="10707" y="198438"/>
                  <a:pt x="5333" y="195378"/>
                  <a:pt x="2315" y="190376"/>
                </a:cubicBezTo>
                <a:cubicBezTo>
                  <a:pt x="-703" y="185374"/>
                  <a:pt x="-785" y="179173"/>
                  <a:pt x="1984" y="174046"/>
                </a:cubicBezTo>
                <a:lnTo>
                  <a:pt x="91281" y="8682"/>
                </a:lnTo>
                <a:cubicBezTo>
                  <a:pt x="94175" y="3349"/>
                  <a:pt x="99756" y="0"/>
                  <a:pt x="105833" y="0"/>
                </a:cubicBezTo>
                <a:close/>
                <a:moveTo>
                  <a:pt x="105833" y="69453"/>
                </a:moveTo>
                <a:cubicBezTo>
                  <a:pt x="100335" y="69453"/>
                  <a:pt x="95911" y="73877"/>
                  <a:pt x="95911" y="79375"/>
                </a:cubicBezTo>
                <a:lnTo>
                  <a:pt x="95911" y="125677"/>
                </a:lnTo>
                <a:cubicBezTo>
                  <a:pt x="95911" y="131175"/>
                  <a:pt x="100335" y="135599"/>
                  <a:pt x="105833" y="135599"/>
                </a:cubicBezTo>
                <a:cubicBezTo>
                  <a:pt x="111332" y="135599"/>
                  <a:pt x="115755" y="131175"/>
                  <a:pt x="115755" y="125677"/>
                </a:cubicBezTo>
                <a:lnTo>
                  <a:pt x="115755" y="79375"/>
                </a:lnTo>
                <a:cubicBezTo>
                  <a:pt x="115755" y="73877"/>
                  <a:pt x="111332" y="69453"/>
                  <a:pt x="105833" y="69453"/>
                </a:cubicBezTo>
                <a:close/>
                <a:moveTo>
                  <a:pt x="116871" y="158750"/>
                </a:moveTo>
                <a:cubicBezTo>
                  <a:pt x="117123" y="154653"/>
                  <a:pt x="115079" y="150755"/>
                  <a:pt x="111567" y="148630"/>
                </a:cubicBezTo>
                <a:cubicBezTo>
                  <a:pt x="108055" y="146506"/>
                  <a:pt x="103653" y="146506"/>
                  <a:pt x="100141" y="148630"/>
                </a:cubicBezTo>
                <a:cubicBezTo>
                  <a:pt x="96629" y="150755"/>
                  <a:pt x="94585" y="154653"/>
                  <a:pt x="94837" y="158750"/>
                </a:cubicBezTo>
                <a:cubicBezTo>
                  <a:pt x="94585" y="162847"/>
                  <a:pt x="96629" y="166745"/>
                  <a:pt x="100141" y="168870"/>
                </a:cubicBezTo>
                <a:cubicBezTo>
                  <a:pt x="103653" y="170994"/>
                  <a:pt x="108055" y="170994"/>
                  <a:pt x="111567" y="168870"/>
                </a:cubicBezTo>
                <a:cubicBezTo>
                  <a:pt x="115079" y="166745"/>
                  <a:pt x="117123" y="162847"/>
                  <a:pt x="116871" y="15875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5" name="Text 63"/>
          <p:cNvSpPr/>
          <p:nvPr/>
        </p:nvSpPr>
        <p:spPr>
          <a:xfrm>
            <a:off x="8663517" y="7155791"/>
            <a:ext cx="7090833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398934" y="7536791"/>
            <a:ext cx="7334250" cy="825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false positive rate limits operational utility. The model works best as a </a:t>
            </a: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screening tool</a:t>
            </a: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not a final decision-maker. It can prioritize high-risk claims for human review but cannot autonomously reject claims.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8751" y="448751"/>
            <a:ext cx="15437030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kern="0" spc="186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48751" y="762876"/>
            <a:ext cx="15627749" cy="5385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24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Major Factors Influencing the Model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48751" y="1391128"/>
            <a:ext cx="897502" cy="44875"/>
          </a:xfrm>
          <a:custGeom>
            <a:avLst/>
            <a:gdLst/>
            <a:ahLst/>
            <a:cxnLst/>
            <a:rect l="l" t="t" r="r" b="b"/>
            <a:pathLst>
              <a:path w="897502" h="44875">
                <a:moveTo>
                  <a:pt x="0" y="0"/>
                </a:moveTo>
                <a:lnTo>
                  <a:pt x="897502" y="0"/>
                </a:lnTo>
                <a:lnTo>
                  <a:pt x="897502" y="44875"/>
                </a:lnTo>
                <a:lnTo>
                  <a:pt x="0" y="44875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457726" y="1624478"/>
            <a:ext cx="15342792" cy="1543703"/>
          </a:xfrm>
          <a:custGeom>
            <a:avLst/>
            <a:gdLst/>
            <a:ahLst/>
            <a:cxnLst/>
            <a:rect l="l" t="t" r="r" b="b"/>
            <a:pathLst>
              <a:path w="15342792" h="1543703">
                <a:moveTo>
                  <a:pt x="89751" y="0"/>
                </a:moveTo>
                <a:lnTo>
                  <a:pt x="15253041" y="0"/>
                </a:lnTo>
                <a:cubicBezTo>
                  <a:pt x="15302609" y="0"/>
                  <a:pt x="15342792" y="40183"/>
                  <a:pt x="15342792" y="89751"/>
                </a:cubicBezTo>
                <a:lnTo>
                  <a:pt x="15342792" y="1453952"/>
                </a:lnTo>
                <a:cubicBezTo>
                  <a:pt x="15342792" y="1503520"/>
                  <a:pt x="15302609" y="1543703"/>
                  <a:pt x="15253041" y="1543703"/>
                </a:cubicBezTo>
                <a:lnTo>
                  <a:pt x="89751" y="1543703"/>
                </a:lnTo>
                <a:cubicBezTo>
                  <a:pt x="40183" y="1543703"/>
                  <a:pt x="0" y="1503520"/>
                  <a:pt x="0" y="1453952"/>
                </a:cubicBezTo>
                <a:lnTo>
                  <a:pt x="0" y="89751"/>
                </a:lnTo>
                <a:cubicBezTo>
                  <a:pt x="0" y="40216"/>
                  <a:pt x="40216" y="0"/>
                  <a:pt x="8975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29373" y="1812955"/>
            <a:ext cx="224375" cy="224375"/>
          </a:xfrm>
          <a:custGeom>
            <a:avLst/>
            <a:gdLst/>
            <a:ahLst/>
            <a:cxnLst/>
            <a:rect l="l" t="t" r="r" b="b"/>
            <a:pathLst>
              <a:path w="224375" h="224375">
                <a:moveTo>
                  <a:pt x="14023" y="28047"/>
                </a:moveTo>
                <a:cubicBezTo>
                  <a:pt x="8370" y="28047"/>
                  <a:pt x="3243" y="31465"/>
                  <a:pt x="1052" y="36724"/>
                </a:cubicBezTo>
                <a:cubicBezTo>
                  <a:pt x="-1139" y="41983"/>
                  <a:pt x="88" y="47987"/>
                  <a:pt x="4119" y="51974"/>
                </a:cubicBezTo>
                <a:lnTo>
                  <a:pt x="84141" y="132040"/>
                </a:lnTo>
                <a:lnTo>
                  <a:pt x="84141" y="182305"/>
                </a:lnTo>
                <a:cubicBezTo>
                  <a:pt x="84141" y="186030"/>
                  <a:pt x="85631" y="189580"/>
                  <a:pt x="88260" y="192209"/>
                </a:cubicBezTo>
                <a:lnTo>
                  <a:pt x="116307" y="220256"/>
                </a:lnTo>
                <a:cubicBezTo>
                  <a:pt x="120339" y="224288"/>
                  <a:pt x="126343" y="225471"/>
                  <a:pt x="131601" y="223280"/>
                </a:cubicBezTo>
                <a:cubicBezTo>
                  <a:pt x="136860" y="221089"/>
                  <a:pt x="140235" y="216005"/>
                  <a:pt x="140235" y="210352"/>
                </a:cubicBezTo>
                <a:lnTo>
                  <a:pt x="140235" y="132040"/>
                </a:lnTo>
                <a:lnTo>
                  <a:pt x="220256" y="52018"/>
                </a:lnTo>
                <a:cubicBezTo>
                  <a:pt x="224288" y="47987"/>
                  <a:pt x="225471" y="41983"/>
                  <a:pt x="223280" y="36724"/>
                </a:cubicBezTo>
                <a:cubicBezTo>
                  <a:pt x="221089" y="31465"/>
                  <a:pt x="216005" y="28047"/>
                  <a:pt x="210352" y="28047"/>
                </a:cubicBezTo>
                <a:lnTo>
                  <a:pt x="14023" y="28047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Text 5"/>
          <p:cNvSpPr/>
          <p:nvPr/>
        </p:nvSpPr>
        <p:spPr>
          <a:xfrm>
            <a:off x="881795" y="1768079"/>
            <a:ext cx="14887310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67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L1-Selected Feature Set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095426" y="2171955"/>
            <a:ext cx="1817441" cy="5385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24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27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179567" y="2710456"/>
            <a:ext cx="1649159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9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Selected Features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131914" y="2239268"/>
            <a:ext cx="11219" cy="718001"/>
          </a:xfrm>
          <a:custGeom>
            <a:avLst/>
            <a:gdLst/>
            <a:ahLst/>
            <a:cxnLst/>
            <a:rect l="l" t="t" r="r" b="b"/>
            <a:pathLst>
              <a:path w="11219" h="718001">
                <a:moveTo>
                  <a:pt x="0" y="0"/>
                </a:moveTo>
                <a:lnTo>
                  <a:pt x="11219" y="0"/>
                </a:lnTo>
                <a:lnTo>
                  <a:pt x="11219" y="718001"/>
                </a:lnTo>
                <a:lnTo>
                  <a:pt x="0" y="718001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1" name="Text 9"/>
          <p:cNvSpPr/>
          <p:nvPr/>
        </p:nvSpPr>
        <p:spPr>
          <a:xfrm>
            <a:off x="7367508" y="2171955"/>
            <a:ext cx="1839879" cy="5385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24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26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451649" y="2710456"/>
            <a:ext cx="1671597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9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Dropped Features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431481" y="2239268"/>
            <a:ext cx="11219" cy="718001"/>
          </a:xfrm>
          <a:custGeom>
            <a:avLst/>
            <a:gdLst/>
            <a:ahLst/>
            <a:cxnLst/>
            <a:rect l="l" t="t" r="r" b="b"/>
            <a:pathLst>
              <a:path w="11219" h="718001">
                <a:moveTo>
                  <a:pt x="0" y="0"/>
                </a:moveTo>
                <a:lnTo>
                  <a:pt x="11219" y="0"/>
                </a:lnTo>
                <a:lnTo>
                  <a:pt x="11219" y="718001"/>
                </a:lnTo>
                <a:lnTo>
                  <a:pt x="0" y="718001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4" name="Text 12"/>
          <p:cNvSpPr/>
          <p:nvPr/>
        </p:nvSpPr>
        <p:spPr>
          <a:xfrm>
            <a:off x="9667075" y="2171955"/>
            <a:ext cx="1492097" cy="5385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24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751216" y="2710456"/>
            <a:ext cx="1323815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9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Features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48751" y="3311784"/>
            <a:ext cx="2961756" cy="1166752"/>
          </a:xfrm>
          <a:custGeom>
            <a:avLst/>
            <a:gdLst/>
            <a:ahLst/>
            <a:cxnLst/>
            <a:rect l="l" t="t" r="r" b="b"/>
            <a:pathLst>
              <a:path w="2961756" h="1166752">
                <a:moveTo>
                  <a:pt x="44873" y="0"/>
                </a:moveTo>
                <a:lnTo>
                  <a:pt x="2916882" y="0"/>
                </a:lnTo>
                <a:cubicBezTo>
                  <a:pt x="2941665" y="0"/>
                  <a:pt x="2961756" y="20090"/>
                  <a:pt x="2961756" y="44873"/>
                </a:cubicBezTo>
                <a:lnTo>
                  <a:pt x="2961756" y="1121879"/>
                </a:lnTo>
                <a:cubicBezTo>
                  <a:pt x="2961756" y="1146662"/>
                  <a:pt x="2941665" y="1166752"/>
                  <a:pt x="2916882" y="1166752"/>
                </a:cubicBezTo>
                <a:lnTo>
                  <a:pt x="44873" y="1166752"/>
                </a:lnTo>
                <a:cubicBezTo>
                  <a:pt x="20090" y="1166752"/>
                  <a:pt x="0" y="1146662"/>
                  <a:pt x="0" y="1121879"/>
                </a:cubicBezTo>
                <a:lnTo>
                  <a:pt x="0" y="44873"/>
                </a:lnTo>
                <a:cubicBezTo>
                  <a:pt x="0" y="20090"/>
                  <a:pt x="20090" y="0"/>
                  <a:pt x="4487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1812813" y="3446409"/>
            <a:ext cx="235594" cy="269251"/>
          </a:xfrm>
          <a:custGeom>
            <a:avLst/>
            <a:gdLst/>
            <a:ahLst/>
            <a:cxnLst/>
            <a:rect l="l" t="t" r="r" b="b"/>
            <a:pathLst>
              <a:path w="235594" h="269251">
                <a:moveTo>
                  <a:pt x="117797" y="130418"/>
                </a:moveTo>
                <a:cubicBezTo>
                  <a:pt x="152626" y="130418"/>
                  <a:pt x="180903" y="102142"/>
                  <a:pt x="180903" y="67313"/>
                </a:cubicBezTo>
                <a:cubicBezTo>
                  <a:pt x="180903" y="32484"/>
                  <a:pt x="152626" y="4207"/>
                  <a:pt x="117797" y="4207"/>
                </a:cubicBezTo>
                <a:cubicBezTo>
                  <a:pt x="82968" y="4207"/>
                  <a:pt x="54692" y="32484"/>
                  <a:pt x="54692" y="67313"/>
                </a:cubicBezTo>
                <a:cubicBezTo>
                  <a:pt x="54692" y="102142"/>
                  <a:pt x="82968" y="130418"/>
                  <a:pt x="117797" y="130418"/>
                </a:cubicBezTo>
                <a:close/>
                <a:moveTo>
                  <a:pt x="102178" y="159867"/>
                </a:moveTo>
                <a:cubicBezTo>
                  <a:pt x="50379" y="159867"/>
                  <a:pt x="8414" y="201833"/>
                  <a:pt x="8414" y="253632"/>
                </a:cubicBezTo>
                <a:cubicBezTo>
                  <a:pt x="8414" y="262256"/>
                  <a:pt x="15408" y="269251"/>
                  <a:pt x="24033" y="269251"/>
                </a:cubicBezTo>
                <a:lnTo>
                  <a:pt x="211561" y="269251"/>
                </a:lnTo>
                <a:cubicBezTo>
                  <a:pt x="220186" y="269251"/>
                  <a:pt x="227180" y="262256"/>
                  <a:pt x="227180" y="253632"/>
                </a:cubicBezTo>
                <a:cubicBezTo>
                  <a:pt x="227180" y="201833"/>
                  <a:pt x="185215" y="159867"/>
                  <a:pt x="133416" y="159867"/>
                </a:cubicBezTo>
                <a:lnTo>
                  <a:pt x="102178" y="159867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8" name="Text 16"/>
          <p:cNvSpPr/>
          <p:nvPr/>
        </p:nvSpPr>
        <p:spPr>
          <a:xfrm>
            <a:off x="538501" y="3805410"/>
            <a:ext cx="2782255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Demographic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44110" y="4119535"/>
            <a:ext cx="2771037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3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Age, sex, education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547095" y="3311784"/>
            <a:ext cx="2961756" cy="1166752"/>
          </a:xfrm>
          <a:custGeom>
            <a:avLst/>
            <a:gdLst/>
            <a:ahLst/>
            <a:cxnLst/>
            <a:rect l="l" t="t" r="r" b="b"/>
            <a:pathLst>
              <a:path w="2961756" h="1166752">
                <a:moveTo>
                  <a:pt x="44873" y="0"/>
                </a:moveTo>
                <a:lnTo>
                  <a:pt x="2916882" y="0"/>
                </a:lnTo>
                <a:cubicBezTo>
                  <a:pt x="2941665" y="0"/>
                  <a:pt x="2961756" y="20090"/>
                  <a:pt x="2961756" y="44873"/>
                </a:cubicBezTo>
                <a:lnTo>
                  <a:pt x="2961756" y="1121879"/>
                </a:lnTo>
                <a:cubicBezTo>
                  <a:pt x="2961756" y="1146662"/>
                  <a:pt x="2941665" y="1166752"/>
                  <a:pt x="2916882" y="1166752"/>
                </a:cubicBezTo>
                <a:lnTo>
                  <a:pt x="44873" y="1166752"/>
                </a:lnTo>
                <a:cubicBezTo>
                  <a:pt x="20090" y="1166752"/>
                  <a:pt x="0" y="1146662"/>
                  <a:pt x="0" y="1121879"/>
                </a:cubicBezTo>
                <a:lnTo>
                  <a:pt x="0" y="44873"/>
                </a:lnTo>
                <a:cubicBezTo>
                  <a:pt x="0" y="20090"/>
                  <a:pt x="20090" y="0"/>
                  <a:pt x="4487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4927986" y="3446409"/>
            <a:ext cx="201938" cy="269251"/>
          </a:xfrm>
          <a:custGeom>
            <a:avLst/>
            <a:gdLst/>
            <a:ahLst/>
            <a:cxnLst/>
            <a:rect l="l" t="t" r="r" b="b"/>
            <a:pathLst>
              <a:path w="201938" h="269251">
                <a:moveTo>
                  <a:pt x="0" y="99181"/>
                </a:moveTo>
                <a:cubicBezTo>
                  <a:pt x="0" y="44384"/>
                  <a:pt x="45226" y="0"/>
                  <a:pt x="100969" y="0"/>
                </a:cubicBezTo>
                <a:cubicBezTo>
                  <a:pt x="156712" y="0"/>
                  <a:pt x="201938" y="44384"/>
                  <a:pt x="201938" y="99181"/>
                </a:cubicBezTo>
                <a:cubicBezTo>
                  <a:pt x="201938" y="161918"/>
                  <a:pt x="138727" y="237119"/>
                  <a:pt x="112328" y="265780"/>
                </a:cubicBezTo>
                <a:cubicBezTo>
                  <a:pt x="106123" y="272511"/>
                  <a:pt x="95763" y="272511"/>
                  <a:pt x="89557" y="265780"/>
                </a:cubicBezTo>
                <a:cubicBezTo>
                  <a:pt x="63158" y="237119"/>
                  <a:pt x="-53" y="161918"/>
                  <a:pt x="-53" y="99181"/>
                </a:cubicBezTo>
                <a:close/>
                <a:moveTo>
                  <a:pt x="100969" y="134625"/>
                </a:moveTo>
                <a:cubicBezTo>
                  <a:pt x="119544" y="134625"/>
                  <a:pt x="134625" y="119544"/>
                  <a:pt x="134625" y="100969"/>
                </a:cubicBezTo>
                <a:cubicBezTo>
                  <a:pt x="134625" y="82394"/>
                  <a:pt x="119544" y="67313"/>
                  <a:pt x="100969" y="67313"/>
                </a:cubicBezTo>
                <a:cubicBezTo>
                  <a:pt x="82394" y="67313"/>
                  <a:pt x="67313" y="82394"/>
                  <a:pt x="67313" y="100969"/>
                </a:cubicBezTo>
                <a:cubicBezTo>
                  <a:pt x="67313" y="119544"/>
                  <a:pt x="82394" y="134625"/>
                  <a:pt x="100969" y="13462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2" name="Text 20"/>
          <p:cNvSpPr/>
          <p:nvPr/>
        </p:nvSpPr>
        <p:spPr>
          <a:xfrm>
            <a:off x="3636845" y="3805410"/>
            <a:ext cx="2782255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Geographic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642455" y="4119535"/>
            <a:ext cx="2771037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3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State-level risk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645440" y="3311784"/>
            <a:ext cx="2961756" cy="1166752"/>
          </a:xfrm>
          <a:custGeom>
            <a:avLst/>
            <a:gdLst/>
            <a:ahLst/>
            <a:cxnLst/>
            <a:rect l="l" t="t" r="r" b="b"/>
            <a:pathLst>
              <a:path w="2961756" h="1166752">
                <a:moveTo>
                  <a:pt x="44873" y="0"/>
                </a:moveTo>
                <a:lnTo>
                  <a:pt x="2916882" y="0"/>
                </a:lnTo>
                <a:cubicBezTo>
                  <a:pt x="2941665" y="0"/>
                  <a:pt x="2961756" y="20090"/>
                  <a:pt x="2961756" y="44873"/>
                </a:cubicBezTo>
                <a:lnTo>
                  <a:pt x="2961756" y="1121879"/>
                </a:lnTo>
                <a:cubicBezTo>
                  <a:pt x="2961756" y="1146662"/>
                  <a:pt x="2941665" y="1166752"/>
                  <a:pt x="2916882" y="1166752"/>
                </a:cubicBezTo>
                <a:lnTo>
                  <a:pt x="44873" y="1166752"/>
                </a:lnTo>
                <a:cubicBezTo>
                  <a:pt x="20090" y="1166752"/>
                  <a:pt x="0" y="1146662"/>
                  <a:pt x="0" y="1121879"/>
                </a:cubicBezTo>
                <a:lnTo>
                  <a:pt x="0" y="44873"/>
                </a:lnTo>
                <a:cubicBezTo>
                  <a:pt x="0" y="20090"/>
                  <a:pt x="20090" y="0"/>
                  <a:pt x="4487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7959017" y="3446409"/>
            <a:ext cx="336563" cy="269251"/>
          </a:xfrm>
          <a:custGeom>
            <a:avLst/>
            <a:gdLst/>
            <a:ahLst/>
            <a:cxnLst/>
            <a:rect l="l" t="t" r="r" b="b"/>
            <a:pathLst>
              <a:path w="336563" h="269251">
                <a:moveTo>
                  <a:pt x="122004" y="8467"/>
                </a:moveTo>
                <a:lnTo>
                  <a:pt x="122004" y="-16776"/>
                </a:lnTo>
                <a:cubicBezTo>
                  <a:pt x="122004" y="-23770"/>
                  <a:pt x="116377" y="-29397"/>
                  <a:pt x="109383" y="-29397"/>
                </a:cubicBezTo>
                <a:cubicBezTo>
                  <a:pt x="102389" y="-29397"/>
                  <a:pt x="96762" y="-23770"/>
                  <a:pt x="96762" y="-16776"/>
                </a:cubicBezTo>
                <a:lnTo>
                  <a:pt x="96762" y="8467"/>
                </a:lnTo>
                <a:cubicBezTo>
                  <a:pt x="96762" y="15461"/>
                  <a:pt x="102389" y="21088"/>
                  <a:pt x="109383" y="21088"/>
                </a:cubicBezTo>
                <a:cubicBezTo>
                  <a:pt x="116377" y="21088"/>
                  <a:pt x="122004" y="15461"/>
                  <a:pt x="122004" y="8467"/>
                </a:cubicBezTo>
                <a:close/>
                <a:moveTo>
                  <a:pt x="16828" y="88400"/>
                </a:moveTo>
                <a:lnTo>
                  <a:pt x="42070" y="88400"/>
                </a:lnTo>
                <a:cubicBezTo>
                  <a:pt x="49065" y="88400"/>
                  <a:pt x="54692" y="82773"/>
                  <a:pt x="54692" y="75779"/>
                </a:cubicBezTo>
                <a:cubicBezTo>
                  <a:pt x="54692" y="68785"/>
                  <a:pt x="49065" y="63158"/>
                  <a:pt x="42070" y="63158"/>
                </a:cubicBezTo>
                <a:lnTo>
                  <a:pt x="16828" y="63158"/>
                </a:lnTo>
                <a:cubicBezTo>
                  <a:pt x="9834" y="63158"/>
                  <a:pt x="4207" y="68785"/>
                  <a:pt x="4207" y="75779"/>
                </a:cubicBezTo>
                <a:cubicBezTo>
                  <a:pt x="4207" y="82773"/>
                  <a:pt x="9834" y="88400"/>
                  <a:pt x="16828" y="88400"/>
                </a:cubicBezTo>
                <a:close/>
                <a:moveTo>
                  <a:pt x="148035" y="37127"/>
                </a:moveTo>
                <a:cubicBezTo>
                  <a:pt x="152978" y="42070"/>
                  <a:pt x="160972" y="42070"/>
                  <a:pt x="165863" y="37127"/>
                </a:cubicBezTo>
                <a:lnTo>
                  <a:pt x="183690" y="19300"/>
                </a:lnTo>
                <a:cubicBezTo>
                  <a:pt x="188633" y="14357"/>
                  <a:pt x="188633" y="6363"/>
                  <a:pt x="183690" y="1472"/>
                </a:cubicBezTo>
                <a:cubicBezTo>
                  <a:pt x="178747" y="-3418"/>
                  <a:pt x="170753" y="-3471"/>
                  <a:pt x="165863" y="1472"/>
                </a:cubicBezTo>
                <a:lnTo>
                  <a:pt x="148035" y="19247"/>
                </a:lnTo>
                <a:cubicBezTo>
                  <a:pt x="143092" y="24190"/>
                  <a:pt x="143092" y="32184"/>
                  <a:pt x="148035" y="37075"/>
                </a:cubicBezTo>
                <a:close/>
                <a:moveTo>
                  <a:pt x="52851" y="150191"/>
                </a:moveTo>
                <a:lnTo>
                  <a:pt x="70678" y="132364"/>
                </a:lnTo>
                <a:cubicBezTo>
                  <a:pt x="75622" y="127421"/>
                  <a:pt x="75622" y="119427"/>
                  <a:pt x="70678" y="114537"/>
                </a:cubicBezTo>
                <a:cubicBezTo>
                  <a:pt x="65735" y="109646"/>
                  <a:pt x="57742" y="109593"/>
                  <a:pt x="52851" y="114537"/>
                </a:cubicBezTo>
                <a:lnTo>
                  <a:pt x="35024" y="132311"/>
                </a:lnTo>
                <a:cubicBezTo>
                  <a:pt x="30080" y="137255"/>
                  <a:pt x="30080" y="145248"/>
                  <a:pt x="35024" y="150139"/>
                </a:cubicBezTo>
                <a:cubicBezTo>
                  <a:pt x="39967" y="155029"/>
                  <a:pt x="47960" y="155082"/>
                  <a:pt x="52851" y="150139"/>
                </a:cubicBezTo>
                <a:close/>
                <a:moveTo>
                  <a:pt x="35024" y="1420"/>
                </a:moveTo>
                <a:cubicBezTo>
                  <a:pt x="30080" y="6363"/>
                  <a:pt x="30080" y="14357"/>
                  <a:pt x="35024" y="19247"/>
                </a:cubicBezTo>
                <a:lnTo>
                  <a:pt x="52851" y="37075"/>
                </a:lnTo>
                <a:cubicBezTo>
                  <a:pt x="57794" y="42018"/>
                  <a:pt x="65788" y="42018"/>
                  <a:pt x="70678" y="37075"/>
                </a:cubicBezTo>
                <a:cubicBezTo>
                  <a:pt x="75569" y="32131"/>
                  <a:pt x="75622" y="24138"/>
                  <a:pt x="70678" y="19247"/>
                </a:cubicBezTo>
                <a:lnTo>
                  <a:pt x="52851" y="1420"/>
                </a:lnTo>
                <a:cubicBezTo>
                  <a:pt x="47908" y="-3523"/>
                  <a:pt x="39967" y="-3523"/>
                  <a:pt x="35024" y="1420"/>
                </a:cubicBezTo>
                <a:close/>
                <a:moveTo>
                  <a:pt x="185583" y="92239"/>
                </a:moveTo>
                <a:lnTo>
                  <a:pt x="265569" y="113695"/>
                </a:lnTo>
                <a:cubicBezTo>
                  <a:pt x="268935" y="114589"/>
                  <a:pt x="271407" y="117534"/>
                  <a:pt x="271775" y="121005"/>
                </a:cubicBezTo>
                <a:lnTo>
                  <a:pt x="275561" y="159920"/>
                </a:lnTo>
                <a:lnTo>
                  <a:pt x="153820" y="127316"/>
                </a:lnTo>
                <a:lnTo>
                  <a:pt x="176538" y="95500"/>
                </a:lnTo>
                <a:cubicBezTo>
                  <a:pt x="178589" y="92660"/>
                  <a:pt x="182165" y="91345"/>
                  <a:pt x="185583" y="92239"/>
                </a:cubicBezTo>
                <a:close/>
                <a:moveTo>
                  <a:pt x="117587" y="120164"/>
                </a:moveTo>
                <a:lnTo>
                  <a:pt x="116482" y="121689"/>
                </a:lnTo>
                <a:cubicBezTo>
                  <a:pt x="105071" y="124581"/>
                  <a:pt x="95500" y="133416"/>
                  <a:pt x="92239" y="145616"/>
                </a:cubicBezTo>
                <a:cubicBezTo>
                  <a:pt x="90083" y="153767"/>
                  <a:pt x="85718" y="170017"/>
                  <a:pt x="79198" y="194365"/>
                </a:cubicBezTo>
                <a:lnTo>
                  <a:pt x="74833" y="210615"/>
                </a:lnTo>
                <a:cubicBezTo>
                  <a:pt x="72414" y="219607"/>
                  <a:pt x="77778" y="228810"/>
                  <a:pt x="86718" y="231229"/>
                </a:cubicBezTo>
                <a:lnTo>
                  <a:pt x="94869" y="233386"/>
                </a:lnTo>
                <a:cubicBezTo>
                  <a:pt x="103861" y="235805"/>
                  <a:pt x="113064" y="230441"/>
                  <a:pt x="115483" y="221501"/>
                </a:cubicBezTo>
                <a:lnTo>
                  <a:pt x="119848" y="205251"/>
                </a:lnTo>
                <a:lnTo>
                  <a:pt x="266148" y="244429"/>
                </a:lnTo>
                <a:lnTo>
                  <a:pt x="261783" y="260679"/>
                </a:lnTo>
                <a:cubicBezTo>
                  <a:pt x="259364" y="269671"/>
                  <a:pt x="264728" y="278874"/>
                  <a:pt x="273668" y="281293"/>
                </a:cubicBezTo>
                <a:lnTo>
                  <a:pt x="281819" y="283449"/>
                </a:lnTo>
                <a:cubicBezTo>
                  <a:pt x="290812" y="285868"/>
                  <a:pt x="300014" y="280504"/>
                  <a:pt x="302434" y="271564"/>
                </a:cubicBezTo>
                <a:cubicBezTo>
                  <a:pt x="304590" y="263413"/>
                  <a:pt x="308954" y="247164"/>
                  <a:pt x="315475" y="222815"/>
                </a:cubicBezTo>
                <a:lnTo>
                  <a:pt x="319840" y="206566"/>
                </a:lnTo>
                <a:cubicBezTo>
                  <a:pt x="323101" y="194365"/>
                  <a:pt x="319262" y="181954"/>
                  <a:pt x="310795" y="173698"/>
                </a:cubicBezTo>
                <a:lnTo>
                  <a:pt x="310637" y="171805"/>
                </a:lnTo>
                <a:lnTo>
                  <a:pt x="305378" y="117639"/>
                </a:lnTo>
                <a:cubicBezTo>
                  <a:pt x="303696" y="100180"/>
                  <a:pt x="291337" y="85613"/>
                  <a:pt x="274404" y="81091"/>
                </a:cubicBezTo>
                <a:lnTo>
                  <a:pt x="194313" y="59740"/>
                </a:lnTo>
                <a:cubicBezTo>
                  <a:pt x="177379" y="55217"/>
                  <a:pt x="159394" y="61633"/>
                  <a:pt x="149192" y="75937"/>
                </a:cubicBezTo>
                <a:lnTo>
                  <a:pt x="117534" y="120216"/>
                </a:lnTo>
                <a:close/>
                <a:moveTo>
                  <a:pt x="143197" y="150559"/>
                </a:moveTo>
                <a:cubicBezTo>
                  <a:pt x="149096" y="152036"/>
                  <a:pt x="153739" y="156580"/>
                  <a:pt x="155343" y="162446"/>
                </a:cubicBezTo>
                <a:cubicBezTo>
                  <a:pt x="156947" y="168311"/>
                  <a:pt x="155261" y="174586"/>
                  <a:pt x="150934" y="178858"/>
                </a:cubicBezTo>
                <a:cubicBezTo>
                  <a:pt x="146607" y="183131"/>
                  <a:pt x="140312" y="184737"/>
                  <a:pt x="134467" y="183059"/>
                </a:cubicBezTo>
                <a:cubicBezTo>
                  <a:pt x="128569" y="181582"/>
                  <a:pt x="123925" y="177038"/>
                  <a:pt x="122322" y="171173"/>
                </a:cubicBezTo>
                <a:cubicBezTo>
                  <a:pt x="120718" y="165307"/>
                  <a:pt x="122403" y="159033"/>
                  <a:pt x="126730" y="154760"/>
                </a:cubicBezTo>
                <a:cubicBezTo>
                  <a:pt x="131057" y="150488"/>
                  <a:pt x="137352" y="148882"/>
                  <a:pt x="143197" y="150559"/>
                </a:cubicBezTo>
                <a:close/>
                <a:moveTo>
                  <a:pt x="252633" y="197310"/>
                </a:moveTo>
                <a:cubicBezTo>
                  <a:pt x="254109" y="191411"/>
                  <a:pt x="258653" y="186768"/>
                  <a:pt x="264519" y="185164"/>
                </a:cubicBezTo>
                <a:cubicBezTo>
                  <a:pt x="270384" y="183561"/>
                  <a:pt x="276659" y="185246"/>
                  <a:pt x="280931" y="189573"/>
                </a:cubicBezTo>
                <a:cubicBezTo>
                  <a:pt x="285204" y="193900"/>
                  <a:pt x="286810" y="200195"/>
                  <a:pt x="285132" y="206040"/>
                </a:cubicBezTo>
                <a:cubicBezTo>
                  <a:pt x="283655" y="211939"/>
                  <a:pt x="279111" y="216582"/>
                  <a:pt x="273246" y="218185"/>
                </a:cubicBezTo>
                <a:cubicBezTo>
                  <a:pt x="267380" y="219789"/>
                  <a:pt x="261106" y="218104"/>
                  <a:pt x="256833" y="213777"/>
                </a:cubicBezTo>
                <a:cubicBezTo>
                  <a:pt x="252561" y="209450"/>
                  <a:pt x="250955" y="203155"/>
                  <a:pt x="252633" y="19731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6" name="Text 24"/>
          <p:cNvSpPr/>
          <p:nvPr/>
        </p:nvSpPr>
        <p:spPr>
          <a:xfrm>
            <a:off x="6735190" y="3805410"/>
            <a:ext cx="2782255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Incident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740799" y="4119535"/>
            <a:ext cx="2771037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3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Witness, collision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743784" y="3311784"/>
            <a:ext cx="2961756" cy="1166752"/>
          </a:xfrm>
          <a:custGeom>
            <a:avLst/>
            <a:gdLst/>
            <a:ahLst/>
            <a:cxnLst/>
            <a:rect l="l" t="t" r="r" b="b"/>
            <a:pathLst>
              <a:path w="2961756" h="1166752">
                <a:moveTo>
                  <a:pt x="44873" y="0"/>
                </a:moveTo>
                <a:lnTo>
                  <a:pt x="2916882" y="0"/>
                </a:lnTo>
                <a:cubicBezTo>
                  <a:pt x="2941665" y="0"/>
                  <a:pt x="2961756" y="20090"/>
                  <a:pt x="2961756" y="44873"/>
                </a:cubicBezTo>
                <a:lnTo>
                  <a:pt x="2961756" y="1121879"/>
                </a:lnTo>
                <a:cubicBezTo>
                  <a:pt x="2961756" y="1146662"/>
                  <a:pt x="2941665" y="1166752"/>
                  <a:pt x="2916882" y="1166752"/>
                </a:cubicBezTo>
                <a:lnTo>
                  <a:pt x="44873" y="1166752"/>
                </a:lnTo>
                <a:cubicBezTo>
                  <a:pt x="20090" y="1166752"/>
                  <a:pt x="0" y="1146662"/>
                  <a:pt x="0" y="1121879"/>
                </a:cubicBezTo>
                <a:lnTo>
                  <a:pt x="0" y="44873"/>
                </a:lnTo>
                <a:cubicBezTo>
                  <a:pt x="0" y="20090"/>
                  <a:pt x="20090" y="0"/>
                  <a:pt x="4487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11091018" y="3446409"/>
            <a:ext cx="269251" cy="269251"/>
          </a:xfrm>
          <a:custGeom>
            <a:avLst/>
            <a:gdLst/>
            <a:ahLst/>
            <a:cxnLst/>
            <a:rect l="l" t="t" r="r" b="b"/>
            <a:pathLst>
              <a:path w="269251" h="269251">
                <a:moveTo>
                  <a:pt x="105176" y="25242"/>
                </a:moveTo>
                <a:lnTo>
                  <a:pt x="164075" y="25242"/>
                </a:lnTo>
                <a:cubicBezTo>
                  <a:pt x="166388" y="25242"/>
                  <a:pt x="168282" y="27135"/>
                  <a:pt x="168282" y="29449"/>
                </a:cubicBezTo>
                <a:lnTo>
                  <a:pt x="168282" y="50484"/>
                </a:lnTo>
                <a:lnTo>
                  <a:pt x="100969" y="50484"/>
                </a:lnTo>
                <a:lnTo>
                  <a:pt x="100969" y="29449"/>
                </a:lnTo>
                <a:cubicBezTo>
                  <a:pt x="100969" y="27135"/>
                  <a:pt x="102862" y="25242"/>
                  <a:pt x="105176" y="25242"/>
                </a:cubicBezTo>
                <a:close/>
                <a:moveTo>
                  <a:pt x="75727" y="29449"/>
                </a:moveTo>
                <a:lnTo>
                  <a:pt x="75727" y="50484"/>
                </a:lnTo>
                <a:lnTo>
                  <a:pt x="33656" y="50484"/>
                </a:lnTo>
                <a:cubicBezTo>
                  <a:pt x="15093" y="50484"/>
                  <a:pt x="0" y="65577"/>
                  <a:pt x="0" y="84141"/>
                </a:cubicBezTo>
                <a:lnTo>
                  <a:pt x="0" y="134625"/>
                </a:lnTo>
                <a:lnTo>
                  <a:pt x="269251" y="134625"/>
                </a:lnTo>
                <a:lnTo>
                  <a:pt x="269251" y="84141"/>
                </a:lnTo>
                <a:cubicBezTo>
                  <a:pt x="269251" y="65577"/>
                  <a:pt x="254158" y="50484"/>
                  <a:pt x="235594" y="50484"/>
                </a:cubicBezTo>
                <a:lnTo>
                  <a:pt x="193524" y="50484"/>
                </a:lnTo>
                <a:lnTo>
                  <a:pt x="193524" y="29449"/>
                </a:lnTo>
                <a:cubicBezTo>
                  <a:pt x="193524" y="13200"/>
                  <a:pt x="180324" y="0"/>
                  <a:pt x="164075" y="0"/>
                </a:cubicBezTo>
                <a:lnTo>
                  <a:pt x="105176" y="0"/>
                </a:lnTo>
                <a:cubicBezTo>
                  <a:pt x="88926" y="0"/>
                  <a:pt x="75727" y="13200"/>
                  <a:pt x="75727" y="29449"/>
                </a:cubicBezTo>
                <a:close/>
                <a:moveTo>
                  <a:pt x="269251" y="159867"/>
                </a:moveTo>
                <a:lnTo>
                  <a:pt x="168282" y="159867"/>
                </a:lnTo>
                <a:lnTo>
                  <a:pt x="168282" y="168282"/>
                </a:lnTo>
                <a:cubicBezTo>
                  <a:pt x="168282" y="177590"/>
                  <a:pt x="160761" y="185110"/>
                  <a:pt x="151453" y="185110"/>
                </a:cubicBezTo>
                <a:lnTo>
                  <a:pt x="117797" y="185110"/>
                </a:lnTo>
                <a:cubicBezTo>
                  <a:pt x="108489" y="185110"/>
                  <a:pt x="100969" y="177590"/>
                  <a:pt x="100969" y="168282"/>
                </a:cubicBezTo>
                <a:lnTo>
                  <a:pt x="100969" y="159867"/>
                </a:lnTo>
                <a:lnTo>
                  <a:pt x="0" y="159867"/>
                </a:lnTo>
                <a:lnTo>
                  <a:pt x="0" y="218766"/>
                </a:lnTo>
                <a:cubicBezTo>
                  <a:pt x="0" y="237330"/>
                  <a:pt x="15093" y="252422"/>
                  <a:pt x="33656" y="252422"/>
                </a:cubicBezTo>
                <a:lnTo>
                  <a:pt x="235594" y="252422"/>
                </a:lnTo>
                <a:cubicBezTo>
                  <a:pt x="254158" y="252422"/>
                  <a:pt x="269251" y="237330"/>
                  <a:pt x="269251" y="218766"/>
                </a:cubicBezTo>
                <a:lnTo>
                  <a:pt x="269251" y="159867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0" name="Text 28"/>
          <p:cNvSpPr/>
          <p:nvPr/>
        </p:nvSpPr>
        <p:spPr>
          <a:xfrm>
            <a:off x="9833534" y="3805410"/>
            <a:ext cx="2782255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Occupational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839143" y="4119535"/>
            <a:ext cx="2771037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3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Profession, hobbies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2842129" y="3311784"/>
            <a:ext cx="2961756" cy="1166752"/>
          </a:xfrm>
          <a:custGeom>
            <a:avLst/>
            <a:gdLst/>
            <a:ahLst/>
            <a:cxnLst/>
            <a:rect l="l" t="t" r="r" b="b"/>
            <a:pathLst>
              <a:path w="2961756" h="1166752">
                <a:moveTo>
                  <a:pt x="44873" y="0"/>
                </a:moveTo>
                <a:lnTo>
                  <a:pt x="2916882" y="0"/>
                </a:lnTo>
                <a:cubicBezTo>
                  <a:pt x="2941665" y="0"/>
                  <a:pt x="2961756" y="20090"/>
                  <a:pt x="2961756" y="44873"/>
                </a:cubicBezTo>
                <a:lnTo>
                  <a:pt x="2961756" y="1121879"/>
                </a:lnTo>
                <a:cubicBezTo>
                  <a:pt x="2961756" y="1146662"/>
                  <a:pt x="2941665" y="1166752"/>
                  <a:pt x="2916882" y="1166752"/>
                </a:cubicBezTo>
                <a:lnTo>
                  <a:pt x="44873" y="1166752"/>
                </a:lnTo>
                <a:cubicBezTo>
                  <a:pt x="20090" y="1166752"/>
                  <a:pt x="0" y="1146662"/>
                  <a:pt x="0" y="1121879"/>
                </a:cubicBezTo>
                <a:lnTo>
                  <a:pt x="0" y="44873"/>
                </a:lnTo>
                <a:cubicBezTo>
                  <a:pt x="0" y="20090"/>
                  <a:pt x="20090" y="0"/>
                  <a:pt x="4487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14223018" y="3446409"/>
            <a:ext cx="201938" cy="269251"/>
          </a:xfrm>
          <a:custGeom>
            <a:avLst/>
            <a:gdLst/>
            <a:ahLst/>
            <a:cxnLst/>
            <a:rect l="l" t="t" r="r" b="b"/>
            <a:pathLst>
              <a:path w="201938" h="269251">
                <a:moveTo>
                  <a:pt x="0" y="33656"/>
                </a:moveTo>
                <a:cubicBezTo>
                  <a:pt x="0" y="15093"/>
                  <a:pt x="15093" y="0"/>
                  <a:pt x="33656" y="0"/>
                </a:cubicBezTo>
                <a:lnTo>
                  <a:pt x="112275" y="0"/>
                </a:lnTo>
                <a:cubicBezTo>
                  <a:pt x="121215" y="0"/>
                  <a:pt x="129787" y="3523"/>
                  <a:pt x="136098" y="9834"/>
                </a:cubicBezTo>
                <a:lnTo>
                  <a:pt x="192104" y="65893"/>
                </a:lnTo>
                <a:cubicBezTo>
                  <a:pt x="198414" y="72203"/>
                  <a:pt x="201938" y="80775"/>
                  <a:pt x="201938" y="89715"/>
                </a:cubicBezTo>
                <a:lnTo>
                  <a:pt x="201938" y="235594"/>
                </a:lnTo>
                <a:cubicBezTo>
                  <a:pt x="201938" y="254158"/>
                  <a:pt x="186845" y="269251"/>
                  <a:pt x="168282" y="269251"/>
                </a:cubicBezTo>
                <a:lnTo>
                  <a:pt x="33656" y="269251"/>
                </a:lnTo>
                <a:cubicBezTo>
                  <a:pt x="15093" y="269251"/>
                  <a:pt x="0" y="254158"/>
                  <a:pt x="0" y="235594"/>
                </a:cubicBezTo>
                <a:lnTo>
                  <a:pt x="0" y="33656"/>
                </a:lnTo>
                <a:close/>
                <a:moveTo>
                  <a:pt x="109383" y="30764"/>
                </a:moveTo>
                <a:lnTo>
                  <a:pt x="109383" y="79934"/>
                </a:lnTo>
                <a:cubicBezTo>
                  <a:pt x="109383" y="86928"/>
                  <a:pt x="115010" y="92555"/>
                  <a:pt x="122004" y="92555"/>
                </a:cubicBezTo>
                <a:lnTo>
                  <a:pt x="171174" y="92555"/>
                </a:lnTo>
                <a:lnTo>
                  <a:pt x="109383" y="30764"/>
                </a:lnTo>
                <a:close/>
                <a:moveTo>
                  <a:pt x="33656" y="46277"/>
                </a:moveTo>
                <a:cubicBezTo>
                  <a:pt x="33656" y="53272"/>
                  <a:pt x="39283" y="58899"/>
                  <a:pt x="46277" y="58899"/>
                </a:cubicBezTo>
                <a:lnTo>
                  <a:pt x="71520" y="58899"/>
                </a:lnTo>
                <a:cubicBezTo>
                  <a:pt x="78514" y="58899"/>
                  <a:pt x="84141" y="53272"/>
                  <a:pt x="84141" y="46277"/>
                </a:cubicBezTo>
                <a:cubicBezTo>
                  <a:pt x="84141" y="39283"/>
                  <a:pt x="78514" y="33656"/>
                  <a:pt x="71520" y="33656"/>
                </a:cubicBezTo>
                <a:lnTo>
                  <a:pt x="46277" y="33656"/>
                </a:lnTo>
                <a:cubicBezTo>
                  <a:pt x="39283" y="33656"/>
                  <a:pt x="33656" y="39283"/>
                  <a:pt x="33656" y="46277"/>
                </a:cubicBezTo>
                <a:close/>
                <a:moveTo>
                  <a:pt x="33656" y="96762"/>
                </a:moveTo>
                <a:cubicBezTo>
                  <a:pt x="33656" y="103756"/>
                  <a:pt x="39283" y="109383"/>
                  <a:pt x="46277" y="109383"/>
                </a:cubicBezTo>
                <a:lnTo>
                  <a:pt x="71520" y="109383"/>
                </a:lnTo>
                <a:cubicBezTo>
                  <a:pt x="78514" y="109383"/>
                  <a:pt x="84141" y="103756"/>
                  <a:pt x="84141" y="96762"/>
                </a:cubicBezTo>
                <a:cubicBezTo>
                  <a:pt x="84141" y="89768"/>
                  <a:pt x="78514" y="84141"/>
                  <a:pt x="71520" y="84141"/>
                </a:cubicBezTo>
                <a:lnTo>
                  <a:pt x="46277" y="84141"/>
                </a:lnTo>
                <a:cubicBezTo>
                  <a:pt x="39283" y="84141"/>
                  <a:pt x="33656" y="89768"/>
                  <a:pt x="33656" y="96762"/>
                </a:cubicBezTo>
                <a:close/>
                <a:moveTo>
                  <a:pt x="92555" y="136729"/>
                </a:moveTo>
                <a:lnTo>
                  <a:pt x="92555" y="138832"/>
                </a:lnTo>
                <a:cubicBezTo>
                  <a:pt x="77410" y="138990"/>
                  <a:pt x="65209" y="151296"/>
                  <a:pt x="65209" y="166441"/>
                </a:cubicBezTo>
                <a:cubicBezTo>
                  <a:pt x="65209" y="179956"/>
                  <a:pt x="74938" y="191473"/>
                  <a:pt x="88295" y="193682"/>
                </a:cubicBezTo>
                <a:lnTo>
                  <a:pt x="110224" y="197363"/>
                </a:lnTo>
                <a:cubicBezTo>
                  <a:pt x="113380" y="197889"/>
                  <a:pt x="115694" y="200623"/>
                  <a:pt x="115694" y="203831"/>
                </a:cubicBezTo>
                <a:cubicBezTo>
                  <a:pt x="115694" y="207460"/>
                  <a:pt x="112749" y="210405"/>
                  <a:pt x="109120" y="210405"/>
                </a:cubicBezTo>
                <a:lnTo>
                  <a:pt x="79934" y="210352"/>
                </a:lnTo>
                <a:cubicBezTo>
                  <a:pt x="74149" y="210352"/>
                  <a:pt x="69416" y="215085"/>
                  <a:pt x="69416" y="220870"/>
                </a:cubicBezTo>
                <a:cubicBezTo>
                  <a:pt x="69416" y="226654"/>
                  <a:pt x="74149" y="231387"/>
                  <a:pt x="79934" y="231387"/>
                </a:cubicBezTo>
                <a:lnTo>
                  <a:pt x="92555" y="231387"/>
                </a:lnTo>
                <a:lnTo>
                  <a:pt x="92555" y="233491"/>
                </a:lnTo>
                <a:cubicBezTo>
                  <a:pt x="92555" y="239275"/>
                  <a:pt x="97288" y="244008"/>
                  <a:pt x="103072" y="244008"/>
                </a:cubicBezTo>
                <a:cubicBezTo>
                  <a:pt x="108857" y="244008"/>
                  <a:pt x="113590" y="239275"/>
                  <a:pt x="113590" y="233491"/>
                </a:cubicBezTo>
                <a:lnTo>
                  <a:pt x="113590" y="231019"/>
                </a:lnTo>
                <a:cubicBezTo>
                  <a:pt x="126737" y="228863"/>
                  <a:pt x="136729" y="217504"/>
                  <a:pt x="136729" y="203778"/>
                </a:cubicBezTo>
                <a:cubicBezTo>
                  <a:pt x="136729" y="190263"/>
                  <a:pt x="127000" y="178747"/>
                  <a:pt x="113643" y="176538"/>
                </a:cubicBezTo>
                <a:lnTo>
                  <a:pt x="91713" y="172857"/>
                </a:lnTo>
                <a:cubicBezTo>
                  <a:pt x="88558" y="172331"/>
                  <a:pt x="86244" y="169596"/>
                  <a:pt x="86244" y="166388"/>
                </a:cubicBezTo>
                <a:cubicBezTo>
                  <a:pt x="86244" y="162760"/>
                  <a:pt x="89189" y="159815"/>
                  <a:pt x="92818" y="159815"/>
                </a:cubicBezTo>
                <a:lnTo>
                  <a:pt x="117797" y="159815"/>
                </a:lnTo>
                <a:cubicBezTo>
                  <a:pt x="123582" y="159815"/>
                  <a:pt x="128315" y="155082"/>
                  <a:pt x="128315" y="149297"/>
                </a:cubicBezTo>
                <a:cubicBezTo>
                  <a:pt x="128315" y="143513"/>
                  <a:pt x="123582" y="138780"/>
                  <a:pt x="117797" y="138780"/>
                </a:cubicBezTo>
                <a:lnTo>
                  <a:pt x="113590" y="138780"/>
                </a:lnTo>
                <a:lnTo>
                  <a:pt x="113590" y="136676"/>
                </a:lnTo>
                <a:cubicBezTo>
                  <a:pt x="113590" y="130892"/>
                  <a:pt x="108857" y="126159"/>
                  <a:pt x="103072" y="126159"/>
                </a:cubicBezTo>
                <a:cubicBezTo>
                  <a:pt x="97288" y="126159"/>
                  <a:pt x="92555" y="130892"/>
                  <a:pt x="92555" y="136676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4" name="Text 32"/>
          <p:cNvSpPr/>
          <p:nvPr/>
        </p:nvSpPr>
        <p:spPr>
          <a:xfrm>
            <a:off x="12931879" y="3805410"/>
            <a:ext cx="2782255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13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Claim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2937488" y="4119535"/>
            <a:ext cx="2771037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3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Deductible, amount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48751" y="4613161"/>
            <a:ext cx="15358498" cy="942377"/>
          </a:xfrm>
          <a:custGeom>
            <a:avLst/>
            <a:gdLst/>
            <a:ahLst/>
            <a:cxnLst/>
            <a:rect l="l" t="t" r="r" b="b"/>
            <a:pathLst>
              <a:path w="15358498" h="942377">
                <a:moveTo>
                  <a:pt x="89752" y="0"/>
                </a:moveTo>
                <a:lnTo>
                  <a:pt x="15268746" y="0"/>
                </a:lnTo>
                <a:cubicBezTo>
                  <a:pt x="15318315" y="0"/>
                  <a:pt x="15358498" y="40183"/>
                  <a:pt x="15358498" y="89752"/>
                </a:cubicBezTo>
                <a:lnTo>
                  <a:pt x="15358498" y="852625"/>
                </a:lnTo>
                <a:cubicBezTo>
                  <a:pt x="15358498" y="902193"/>
                  <a:pt x="15318315" y="942377"/>
                  <a:pt x="15268746" y="942377"/>
                </a:cubicBezTo>
                <a:lnTo>
                  <a:pt x="89752" y="942377"/>
                </a:lnTo>
                <a:cubicBezTo>
                  <a:pt x="40183" y="942377"/>
                  <a:pt x="0" y="902193"/>
                  <a:pt x="0" y="852625"/>
                </a:cubicBezTo>
                <a:lnTo>
                  <a:pt x="0" y="89752"/>
                </a:lnTo>
                <a:cubicBezTo>
                  <a:pt x="0" y="40217"/>
                  <a:pt x="40217" y="0"/>
                  <a:pt x="8975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11423" y="4803880"/>
            <a:ext cx="201938" cy="201938"/>
          </a:xfrm>
          <a:custGeom>
            <a:avLst/>
            <a:gdLst/>
            <a:ahLst/>
            <a:cxnLst/>
            <a:rect l="l" t="t" r="r" b="b"/>
            <a:pathLst>
              <a:path w="201938" h="201938">
                <a:moveTo>
                  <a:pt x="157370" y="151532"/>
                </a:moveTo>
                <a:cubicBezTo>
                  <a:pt x="148653" y="136387"/>
                  <a:pt x="132285" y="126211"/>
                  <a:pt x="113590" y="126211"/>
                </a:cubicBezTo>
                <a:lnTo>
                  <a:pt x="88348" y="126211"/>
                </a:lnTo>
                <a:cubicBezTo>
                  <a:pt x="69653" y="126211"/>
                  <a:pt x="53285" y="136387"/>
                  <a:pt x="44568" y="151532"/>
                </a:cubicBezTo>
                <a:cubicBezTo>
                  <a:pt x="58452" y="166993"/>
                  <a:pt x="78566" y="176696"/>
                  <a:pt x="100969" y="176696"/>
                </a:cubicBezTo>
                <a:cubicBezTo>
                  <a:pt x="123371" y="176696"/>
                  <a:pt x="143486" y="166954"/>
                  <a:pt x="157370" y="151532"/>
                </a:cubicBezTo>
                <a:close/>
                <a:moveTo>
                  <a:pt x="0" y="100969"/>
                </a:moveTo>
                <a:cubicBezTo>
                  <a:pt x="0" y="45243"/>
                  <a:pt x="45243" y="0"/>
                  <a:pt x="100969" y="0"/>
                </a:cubicBezTo>
                <a:cubicBezTo>
                  <a:pt x="156695" y="0"/>
                  <a:pt x="201938" y="45243"/>
                  <a:pt x="201938" y="100969"/>
                </a:cubicBezTo>
                <a:cubicBezTo>
                  <a:pt x="201938" y="156695"/>
                  <a:pt x="156695" y="201938"/>
                  <a:pt x="100969" y="201938"/>
                </a:cubicBezTo>
                <a:cubicBezTo>
                  <a:pt x="45243" y="201938"/>
                  <a:pt x="0" y="156695"/>
                  <a:pt x="0" y="100969"/>
                </a:cubicBezTo>
                <a:close/>
                <a:moveTo>
                  <a:pt x="100969" y="107280"/>
                </a:moveTo>
                <a:cubicBezTo>
                  <a:pt x="116642" y="107280"/>
                  <a:pt x="129366" y="94555"/>
                  <a:pt x="129366" y="78882"/>
                </a:cubicBezTo>
                <a:cubicBezTo>
                  <a:pt x="129366" y="63209"/>
                  <a:pt x="116642" y="50484"/>
                  <a:pt x="100969" y="50484"/>
                </a:cubicBezTo>
                <a:cubicBezTo>
                  <a:pt x="85296" y="50484"/>
                  <a:pt x="72571" y="63209"/>
                  <a:pt x="72571" y="78882"/>
                </a:cubicBezTo>
                <a:cubicBezTo>
                  <a:pt x="72571" y="94555"/>
                  <a:pt x="85296" y="107280"/>
                  <a:pt x="100969" y="10728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8" name="Text 36"/>
          <p:cNvSpPr/>
          <p:nvPr/>
        </p:nvSpPr>
        <p:spPr>
          <a:xfrm>
            <a:off x="841408" y="4747786"/>
            <a:ext cx="14932185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 Demographic Factors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83376" y="5151662"/>
            <a:ext cx="5026010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insured_age:</a:t>
            </a:r>
            <a:r>
              <a:rPr lang="en-US" sz="141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Younger individuals show different patterns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657486" y="5151662"/>
            <a:ext cx="5026010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insured_sex:</a:t>
            </a:r>
            <a:r>
              <a:rPr lang="en-US" sz="141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Gender differences if significant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731737" y="5151662"/>
            <a:ext cx="5026010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insured_education:</a:t>
            </a:r>
            <a:r>
              <a:rPr lang="en-US" sz="141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Education correlated with behavior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48751" y="5645283"/>
            <a:ext cx="15358498" cy="942377"/>
          </a:xfrm>
          <a:custGeom>
            <a:avLst/>
            <a:gdLst/>
            <a:ahLst/>
            <a:cxnLst/>
            <a:rect l="l" t="t" r="r" b="b"/>
            <a:pathLst>
              <a:path w="15358498" h="942377">
                <a:moveTo>
                  <a:pt x="89752" y="0"/>
                </a:moveTo>
                <a:lnTo>
                  <a:pt x="15268746" y="0"/>
                </a:lnTo>
                <a:cubicBezTo>
                  <a:pt x="15318315" y="0"/>
                  <a:pt x="15358498" y="40183"/>
                  <a:pt x="15358498" y="89752"/>
                </a:cubicBezTo>
                <a:lnTo>
                  <a:pt x="15358498" y="852625"/>
                </a:lnTo>
                <a:cubicBezTo>
                  <a:pt x="15358498" y="902193"/>
                  <a:pt x="15318315" y="942377"/>
                  <a:pt x="15268746" y="942377"/>
                </a:cubicBezTo>
                <a:lnTo>
                  <a:pt x="89752" y="942377"/>
                </a:lnTo>
                <a:cubicBezTo>
                  <a:pt x="40183" y="942377"/>
                  <a:pt x="0" y="902193"/>
                  <a:pt x="0" y="852625"/>
                </a:cubicBezTo>
                <a:lnTo>
                  <a:pt x="0" y="89752"/>
                </a:lnTo>
                <a:cubicBezTo>
                  <a:pt x="0" y="40217"/>
                  <a:pt x="40217" y="0"/>
                  <a:pt x="8975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586181" y="5836002"/>
            <a:ext cx="252422" cy="201938"/>
          </a:xfrm>
          <a:custGeom>
            <a:avLst/>
            <a:gdLst/>
            <a:ahLst/>
            <a:cxnLst/>
            <a:rect l="l" t="t" r="r" b="b"/>
            <a:pathLst>
              <a:path w="252422" h="201938">
                <a:moveTo>
                  <a:pt x="227180" y="18932"/>
                </a:moveTo>
                <a:cubicBezTo>
                  <a:pt x="227180" y="14554"/>
                  <a:pt x="224932" y="10491"/>
                  <a:pt x="221185" y="8204"/>
                </a:cubicBezTo>
                <a:cubicBezTo>
                  <a:pt x="217438" y="5916"/>
                  <a:pt x="212824" y="5680"/>
                  <a:pt x="208919" y="7652"/>
                </a:cubicBezTo>
                <a:lnTo>
                  <a:pt x="163089" y="30567"/>
                </a:lnTo>
                <a:lnTo>
                  <a:pt x="92331" y="6942"/>
                </a:lnTo>
                <a:cubicBezTo>
                  <a:pt x="89137" y="5877"/>
                  <a:pt x="85705" y="6113"/>
                  <a:pt x="82708" y="7612"/>
                </a:cubicBezTo>
                <a:lnTo>
                  <a:pt x="32223" y="32854"/>
                </a:lnTo>
                <a:cubicBezTo>
                  <a:pt x="27924" y="35024"/>
                  <a:pt x="25242" y="39402"/>
                  <a:pt x="25242" y="44174"/>
                </a:cubicBezTo>
                <a:lnTo>
                  <a:pt x="25242" y="183006"/>
                </a:lnTo>
                <a:cubicBezTo>
                  <a:pt x="25242" y="187384"/>
                  <a:pt x="27490" y="191447"/>
                  <a:pt x="31237" y="193734"/>
                </a:cubicBezTo>
                <a:cubicBezTo>
                  <a:pt x="34984" y="196022"/>
                  <a:pt x="39599" y="196258"/>
                  <a:pt x="43503" y="194286"/>
                </a:cubicBezTo>
                <a:lnTo>
                  <a:pt x="89294" y="171371"/>
                </a:lnTo>
                <a:lnTo>
                  <a:pt x="157646" y="194168"/>
                </a:lnTo>
                <a:cubicBezTo>
                  <a:pt x="155950" y="191644"/>
                  <a:pt x="154293" y="189001"/>
                  <a:pt x="152676" y="186319"/>
                </a:cubicBezTo>
                <a:cubicBezTo>
                  <a:pt x="148338" y="179102"/>
                  <a:pt x="144039" y="170819"/>
                  <a:pt x="140844" y="161945"/>
                </a:cubicBezTo>
                <a:lnTo>
                  <a:pt x="100930" y="148653"/>
                </a:lnTo>
                <a:lnTo>
                  <a:pt x="100930" y="36443"/>
                </a:lnTo>
                <a:lnTo>
                  <a:pt x="151414" y="53285"/>
                </a:lnTo>
                <a:lnTo>
                  <a:pt x="151414" y="92450"/>
                </a:lnTo>
                <a:cubicBezTo>
                  <a:pt x="163641" y="78330"/>
                  <a:pt x="181784" y="69416"/>
                  <a:pt x="201898" y="69416"/>
                </a:cubicBezTo>
                <a:cubicBezTo>
                  <a:pt x="210812" y="69416"/>
                  <a:pt x="219331" y="71152"/>
                  <a:pt x="227141" y="74346"/>
                </a:cubicBezTo>
                <a:lnTo>
                  <a:pt x="227180" y="18932"/>
                </a:lnTo>
                <a:close/>
                <a:moveTo>
                  <a:pt x="201938" y="88348"/>
                </a:moveTo>
                <a:cubicBezTo>
                  <a:pt x="175789" y="88348"/>
                  <a:pt x="154609" y="109173"/>
                  <a:pt x="154609" y="134849"/>
                </a:cubicBezTo>
                <a:cubicBezTo>
                  <a:pt x="154609" y="162024"/>
                  <a:pt x="179890" y="194168"/>
                  <a:pt x="193498" y="209511"/>
                </a:cubicBezTo>
                <a:cubicBezTo>
                  <a:pt x="198073" y="214638"/>
                  <a:pt x="205843" y="214638"/>
                  <a:pt x="210418" y="209511"/>
                </a:cubicBezTo>
                <a:cubicBezTo>
                  <a:pt x="224025" y="194168"/>
                  <a:pt x="249307" y="162024"/>
                  <a:pt x="249307" y="134849"/>
                </a:cubicBezTo>
                <a:cubicBezTo>
                  <a:pt x="249307" y="109173"/>
                  <a:pt x="228127" y="88348"/>
                  <a:pt x="201977" y="88348"/>
                </a:cubicBezTo>
                <a:close/>
                <a:moveTo>
                  <a:pt x="186161" y="135677"/>
                </a:moveTo>
                <a:cubicBezTo>
                  <a:pt x="186161" y="126970"/>
                  <a:pt x="193231" y="119901"/>
                  <a:pt x="201938" y="119901"/>
                </a:cubicBezTo>
                <a:cubicBezTo>
                  <a:pt x="210645" y="119901"/>
                  <a:pt x="217714" y="126970"/>
                  <a:pt x="217714" y="135677"/>
                </a:cubicBezTo>
                <a:cubicBezTo>
                  <a:pt x="217714" y="144384"/>
                  <a:pt x="210645" y="151453"/>
                  <a:pt x="201938" y="151453"/>
                </a:cubicBezTo>
                <a:cubicBezTo>
                  <a:pt x="193231" y="151453"/>
                  <a:pt x="186161" y="144384"/>
                  <a:pt x="186161" y="135677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4" name="Text 42"/>
          <p:cNvSpPr/>
          <p:nvPr/>
        </p:nvSpPr>
        <p:spPr>
          <a:xfrm>
            <a:off x="841408" y="5779908"/>
            <a:ext cx="14932185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2. Geographic Indicators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83376" y="6183784"/>
            <a:ext cx="7561452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policy_state_mean_claim:</a:t>
            </a:r>
            <a:r>
              <a:rPr lang="en-US" sz="141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Aggregated state-level risk score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194611" y="6183784"/>
            <a:ext cx="7561452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policy_state (one-hots):</a:t>
            </a:r>
            <a:r>
              <a:rPr lang="en-US" sz="141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CA, MI, NY, OH, TX show regional variation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48751" y="6677410"/>
            <a:ext cx="15358498" cy="942377"/>
          </a:xfrm>
          <a:custGeom>
            <a:avLst/>
            <a:gdLst/>
            <a:ahLst/>
            <a:cxnLst/>
            <a:rect l="l" t="t" r="r" b="b"/>
            <a:pathLst>
              <a:path w="15358498" h="942377">
                <a:moveTo>
                  <a:pt x="89752" y="0"/>
                </a:moveTo>
                <a:lnTo>
                  <a:pt x="15268746" y="0"/>
                </a:lnTo>
                <a:cubicBezTo>
                  <a:pt x="15318315" y="0"/>
                  <a:pt x="15358498" y="40183"/>
                  <a:pt x="15358498" y="89752"/>
                </a:cubicBezTo>
                <a:lnTo>
                  <a:pt x="15358498" y="852625"/>
                </a:lnTo>
                <a:cubicBezTo>
                  <a:pt x="15358498" y="902193"/>
                  <a:pt x="15318315" y="942377"/>
                  <a:pt x="15268746" y="942377"/>
                </a:cubicBezTo>
                <a:lnTo>
                  <a:pt x="89752" y="942377"/>
                </a:lnTo>
                <a:cubicBezTo>
                  <a:pt x="40183" y="942377"/>
                  <a:pt x="0" y="902193"/>
                  <a:pt x="0" y="852625"/>
                </a:cubicBezTo>
                <a:lnTo>
                  <a:pt x="0" y="89752"/>
                </a:lnTo>
                <a:cubicBezTo>
                  <a:pt x="0" y="40217"/>
                  <a:pt x="40217" y="0"/>
                  <a:pt x="8975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586181" y="6868129"/>
            <a:ext cx="252422" cy="201938"/>
          </a:xfrm>
          <a:custGeom>
            <a:avLst/>
            <a:gdLst/>
            <a:ahLst/>
            <a:cxnLst/>
            <a:rect l="l" t="t" r="r" b="b"/>
            <a:pathLst>
              <a:path w="252422" h="201938">
                <a:moveTo>
                  <a:pt x="91503" y="6350"/>
                </a:moveTo>
                <a:lnTo>
                  <a:pt x="91503" y="-12582"/>
                </a:lnTo>
                <a:cubicBezTo>
                  <a:pt x="91503" y="-17827"/>
                  <a:pt x="87283" y="-22048"/>
                  <a:pt x="82037" y="-22048"/>
                </a:cubicBezTo>
                <a:cubicBezTo>
                  <a:pt x="76792" y="-22048"/>
                  <a:pt x="72571" y="-17827"/>
                  <a:pt x="72571" y="-12582"/>
                </a:cubicBezTo>
                <a:lnTo>
                  <a:pt x="72571" y="6350"/>
                </a:lnTo>
                <a:cubicBezTo>
                  <a:pt x="72571" y="11596"/>
                  <a:pt x="76792" y="15816"/>
                  <a:pt x="82037" y="15816"/>
                </a:cubicBezTo>
                <a:cubicBezTo>
                  <a:pt x="87283" y="15816"/>
                  <a:pt x="91503" y="11596"/>
                  <a:pt x="91503" y="6350"/>
                </a:cubicBezTo>
                <a:close/>
                <a:moveTo>
                  <a:pt x="12621" y="66300"/>
                </a:moveTo>
                <a:lnTo>
                  <a:pt x="31553" y="66300"/>
                </a:lnTo>
                <a:cubicBezTo>
                  <a:pt x="36798" y="66300"/>
                  <a:pt x="41019" y="62080"/>
                  <a:pt x="41019" y="56834"/>
                </a:cubicBezTo>
                <a:cubicBezTo>
                  <a:pt x="41019" y="51589"/>
                  <a:pt x="36798" y="47369"/>
                  <a:pt x="31553" y="47369"/>
                </a:cubicBezTo>
                <a:lnTo>
                  <a:pt x="12621" y="47369"/>
                </a:lnTo>
                <a:cubicBezTo>
                  <a:pt x="7375" y="47369"/>
                  <a:pt x="3155" y="51589"/>
                  <a:pt x="3155" y="56834"/>
                </a:cubicBezTo>
                <a:cubicBezTo>
                  <a:pt x="3155" y="62080"/>
                  <a:pt x="7375" y="66300"/>
                  <a:pt x="12621" y="66300"/>
                </a:cubicBezTo>
                <a:close/>
                <a:moveTo>
                  <a:pt x="111026" y="27845"/>
                </a:moveTo>
                <a:cubicBezTo>
                  <a:pt x="114734" y="31553"/>
                  <a:pt x="120729" y="31553"/>
                  <a:pt x="124397" y="27845"/>
                </a:cubicBezTo>
                <a:lnTo>
                  <a:pt x="137767" y="14475"/>
                </a:lnTo>
                <a:cubicBezTo>
                  <a:pt x="141475" y="10767"/>
                  <a:pt x="141475" y="4772"/>
                  <a:pt x="137767" y="1104"/>
                </a:cubicBezTo>
                <a:cubicBezTo>
                  <a:pt x="134060" y="-2564"/>
                  <a:pt x="128065" y="-2603"/>
                  <a:pt x="124397" y="1104"/>
                </a:cubicBezTo>
                <a:lnTo>
                  <a:pt x="111026" y="14435"/>
                </a:lnTo>
                <a:cubicBezTo>
                  <a:pt x="107319" y="18143"/>
                  <a:pt x="107319" y="24138"/>
                  <a:pt x="111026" y="27806"/>
                </a:cubicBezTo>
                <a:close/>
                <a:moveTo>
                  <a:pt x="39638" y="112643"/>
                </a:moveTo>
                <a:lnTo>
                  <a:pt x="53009" y="99273"/>
                </a:lnTo>
                <a:cubicBezTo>
                  <a:pt x="56716" y="95566"/>
                  <a:pt x="56716" y="89570"/>
                  <a:pt x="53009" y="85902"/>
                </a:cubicBezTo>
                <a:cubicBezTo>
                  <a:pt x="49301" y="82234"/>
                  <a:pt x="43306" y="82195"/>
                  <a:pt x="39638" y="85902"/>
                </a:cubicBezTo>
                <a:lnTo>
                  <a:pt x="26268" y="99234"/>
                </a:lnTo>
                <a:cubicBezTo>
                  <a:pt x="22560" y="102941"/>
                  <a:pt x="22560" y="108936"/>
                  <a:pt x="26268" y="112604"/>
                </a:cubicBezTo>
                <a:cubicBezTo>
                  <a:pt x="29975" y="116272"/>
                  <a:pt x="35970" y="116311"/>
                  <a:pt x="39638" y="112604"/>
                </a:cubicBezTo>
                <a:close/>
                <a:moveTo>
                  <a:pt x="26268" y="1065"/>
                </a:moveTo>
                <a:cubicBezTo>
                  <a:pt x="22560" y="4772"/>
                  <a:pt x="22560" y="10767"/>
                  <a:pt x="26268" y="14435"/>
                </a:cubicBezTo>
                <a:lnTo>
                  <a:pt x="39638" y="27806"/>
                </a:lnTo>
                <a:cubicBezTo>
                  <a:pt x="43346" y="31513"/>
                  <a:pt x="49341" y="31513"/>
                  <a:pt x="53009" y="27806"/>
                </a:cubicBezTo>
                <a:cubicBezTo>
                  <a:pt x="56677" y="24098"/>
                  <a:pt x="56716" y="18103"/>
                  <a:pt x="53009" y="14435"/>
                </a:cubicBezTo>
                <a:lnTo>
                  <a:pt x="39638" y="1065"/>
                </a:lnTo>
                <a:cubicBezTo>
                  <a:pt x="35931" y="-2643"/>
                  <a:pt x="29975" y="-2643"/>
                  <a:pt x="26268" y="1065"/>
                </a:cubicBezTo>
                <a:close/>
                <a:moveTo>
                  <a:pt x="139187" y="69180"/>
                </a:moveTo>
                <a:lnTo>
                  <a:pt x="199177" y="85271"/>
                </a:lnTo>
                <a:cubicBezTo>
                  <a:pt x="201701" y="85942"/>
                  <a:pt x="203555" y="88151"/>
                  <a:pt x="203831" y="90754"/>
                </a:cubicBezTo>
                <a:lnTo>
                  <a:pt x="206671" y="119940"/>
                </a:lnTo>
                <a:lnTo>
                  <a:pt x="115365" y="95487"/>
                </a:lnTo>
                <a:lnTo>
                  <a:pt x="132403" y="71625"/>
                </a:lnTo>
                <a:cubicBezTo>
                  <a:pt x="133942" y="69495"/>
                  <a:pt x="136624" y="68509"/>
                  <a:pt x="139187" y="69180"/>
                </a:cubicBezTo>
                <a:close/>
                <a:moveTo>
                  <a:pt x="88190" y="90123"/>
                </a:moveTo>
                <a:lnTo>
                  <a:pt x="87362" y="91266"/>
                </a:lnTo>
                <a:cubicBezTo>
                  <a:pt x="78803" y="93436"/>
                  <a:pt x="71625" y="100062"/>
                  <a:pt x="69180" y="109212"/>
                </a:cubicBezTo>
                <a:cubicBezTo>
                  <a:pt x="67562" y="115325"/>
                  <a:pt x="64289" y="127513"/>
                  <a:pt x="59398" y="145774"/>
                </a:cubicBezTo>
                <a:lnTo>
                  <a:pt x="56125" y="157961"/>
                </a:lnTo>
                <a:cubicBezTo>
                  <a:pt x="54310" y="164706"/>
                  <a:pt x="58333" y="171608"/>
                  <a:pt x="65038" y="173422"/>
                </a:cubicBezTo>
                <a:lnTo>
                  <a:pt x="71152" y="175039"/>
                </a:lnTo>
                <a:cubicBezTo>
                  <a:pt x="77896" y="176853"/>
                  <a:pt x="84798" y="172830"/>
                  <a:pt x="86612" y="166125"/>
                </a:cubicBezTo>
                <a:lnTo>
                  <a:pt x="89886" y="153938"/>
                </a:lnTo>
                <a:lnTo>
                  <a:pt x="199611" y="183322"/>
                </a:lnTo>
                <a:lnTo>
                  <a:pt x="196337" y="195509"/>
                </a:lnTo>
                <a:cubicBezTo>
                  <a:pt x="194523" y="202253"/>
                  <a:pt x="198546" y="209156"/>
                  <a:pt x="205251" y="210970"/>
                </a:cubicBezTo>
                <a:lnTo>
                  <a:pt x="211364" y="212587"/>
                </a:lnTo>
                <a:cubicBezTo>
                  <a:pt x="218109" y="214401"/>
                  <a:pt x="225011" y="210378"/>
                  <a:pt x="226825" y="203673"/>
                </a:cubicBezTo>
                <a:cubicBezTo>
                  <a:pt x="228442" y="197560"/>
                  <a:pt x="231716" y="185373"/>
                  <a:pt x="236607" y="167111"/>
                </a:cubicBezTo>
                <a:lnTo>
                  <a:pt x="239880" y="154924"/>
                </a:lnTo>
                <a:cubicBezTo>
                  <a:pt x="242325" y="145774"/>
                  <a:pt x="239446" y="136466"/>
                  <a:pt x="233096" y="130274"/>
                </a:cubicBezTo>
                <a:lnTo>
                  <a:pt x="232978" y="128854"/>
                </a:lnTo>
                <a:lnTo>
                  <a:pt x="229034" y="88230"/>
                </a:lnTo>
                <a:cubicBezTo>
                  <a:pt x="227772" y="75135"/>
                  <a:pt x="218503" y="64210"/>
                  <a:pt x="205803" y="60818"/>
                </a:cubicBezTo>
                <a:lnTo>
                  <a:pt x="145734" y="44805"/>
                </a:lnTo>
                <a:cubicBezTo>
                  <a:pt x="133034" y="41413"/>
                  <a:pt x="119546" y="46225"/>
                  <a:pt x="111894" y="56953"/>
                </a:cubicBezTo>
                <a:lnTo>
                  <a:pt x="88151" y="90162"/>
                </a:lnTo>
                <a:close/>
                <a:moveTo>
                  <a:pt x="107398" y="112920"/>
                </a:moveTo>
                <a:cubicBezTo>
                  <a:pt x="111822" y="114027"/>
                  <a:pt x="115304" y="117435"/>
                  <a:pt x="116507" y="121834"/>
                </a:cubicBezTo>
                <a:cubicBezTo>
                  <a:pt x="117710" y="126233"/>
                  <a:pt x="116446" y="130939"/>
                  <a:pt x="113201" y="134144"/>
                </a:cubicBezTo>
                <a:cubicBezTo>
                  <a:pt x="109956" y="137348"/>
                  <a:pt x="105234" y="138552"/>
                  <a:pt x="100851" y="137294"/>
                </a:cubicBezTo>
                <a:cubicBezTo>
                  <a:pt x="96427" y="136187"/>
                  <a:pt x="92944" y="132779"/>
                  <a:pt x="91741" y="128379"/>
                </a:cubicBezTo>
                <a:cubicBezTo>
                  <a:pt x="90539" y="123980"/>
                  <a:pt x="91803" y="119274"/>
                  <a:pt x="95048" y="116070"/>
                </a:cubicBezTo>
                <a:cubicBezTo>
                  <a:pt x="98293" y="112866"/>
                  <a:pt x="103014" y="111661"/>
                  <a:pt x="107398" y="112920"/>
                </a:cubicBezTo>
                <a:close/>
                <a:moveTo>
                  <a:pt x="189475" y="147983"/>
                </a:moveTo>
                <a:cubicBezTo>
                  <a:pt x="190582" y="143559"/>
                  <a:pt x="193990" y="140076"/>
                  <a:pt x="198389" y="138873"/>
                </a:cubicBezTo>
                <a:cubicBezTo>
                  <a:pt x="202788" y="137671"/>
                  <a:pt x="207494" y="138935"/>
                  <a:pt x="210699" y="142180"/>
                </a:cubicBezTo>
                <a:cubicBezTo>
                  <a:pt x="213903" y="145425"/>
                  <a:pt x="215107" y="150146"/>
                  <a:pt x="213849" y="154530"/>
                </a:cubicBezTo>
                <a:cubicBezTo>
                  <a:pt x="212742" y="158954"/>
                  <a:pt x="209333" y="162436"/>
                  <a:pt x="204934" y="163639"/>
                </a:cubicBezTo>
                <a:cubicBezTo>
                  <a:pt x="200535" y="164842"/>
                  <a:pt x="195829" y="163578"/>
                  <a:pt x="192625" y="160333"/>
                </a:cubicBezTo>
                <a:cubicBezTo>
                  <a:pt x="189421" y="157088"/>
                  <a:pt x="188216" y="152366"/>
                  <a:pt x="189475" y="147983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9" name="Text 47"/>
          <p:cNvSpPr/>
          <p:nvPr/>
        </p:nvSpPr>
        <p:spPr>
          <a:xfrm>
            <a:off x="841408" y="6812035"/>
            <a:ext cx="14932185" cy="314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3. Incident Characteristics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583376" y="7215911"/>
            <a:ext cx="7561452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any_witness:</a:t>
            </a:r>
            <a:r>
              <a:rPr lang="en-US" sz="141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Boolean presence of witnesses (strong signal)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194611" y="7215911"/>
            <a:ext cx="7561452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collision_type_Front:</a:t>
            </a:r>
            <a:r>
              <a:rPr lang="en-US" sz="141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Specific collision types correlate with fraud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48751" y="7709537"/>
            <a:ext cx="7606327" cy="718001"/>
          </a:xfrm>
          <a:custGeom>
            <a:avLst/>
            <a:gdLst/>
            <a:ahLst/>
            <a:cxnLst/>
            <a:rect l="l" t="t" r="r" b="b"/>
            <a:pathLst>
              <a:path w="7606327" h="718001">
                <a:moveTo>
                  <a:pt x="89750" y="0"/>
                </a:moveTo>
                <a:lnTo>
                  <a:pt x="7516577" y="0"/>
                </a:lnTo>
                <a:cubicBezTo>
                  <a:pt x="7566145" y="0"/>
                  <a:pt x="7606327" y="40183"/>
                  <a:pt x="7606327" y="89750"/>
                </a:cubicBezTo>
                <a:lnTo>
                  <a:pt x="7606327" y="628251"/>
                </a:lnTo>
                <a:cubicBezTo>
                  <a:pt x="7606327" y="677819"/>
                  <a:pt x="7566145" y="718001"/>
                  <a:pt x="7516577" y="718001"/>
                </a:cubicBezTo>
                <a:lnTo>
                  <a:pt x="89750" y="718001"/>
                </a:lnTo>
                <a:cubicBezTo>
                  <a:pt x="40216" y="718001"/>
                  <a:pt x="0" y="677786"/>
                  <a:pt x="0" y="628251"/>
                </a:cubicBezTo>
                <a:lnTo>
                  <a:pt x="0" y="89750"/>
                </a:lnTo>
                <a:cubicBezTo>
                  <a:pt x="0" y="40216"/>
                  <a:pt x="40216" y="0"/>
                  <a:pt x="8975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560939" y="7844162"/>
            <a:ext cx="179500" cy="179500"/>
          </a:xfrm>
          <a:custGeom>
            <a:avLst/>
            <a:gdLst/>
            <a:ahLst/>
            <a:cxnLst/>
            <a:rect l="l" t="t" r="r" b="b"/>
            <a:pathLst>
              <a:path w="179500" h="179500">
                <a:moveTo>
                  <a:pt x="70117" y="16828"/>
                </a:moveTo>
                <a:lnTo>
                  <a:pt x="109383" y="16828"/>
                </a:lnTo>
                <a:cubicBezTo>
                  <a:pt x="110926" y="16828"/>
                  <a:pt x="112188" y="18090"/>
                  <a:pt x="112188" y="19633"/>
                </a:cubicBezTo>
                <a:lnTo>
                  <a:pt x="112188" y="33656"/>
                </a:lnTo>
                <a:lnTo>
                  <a:pt x="67313" y="33656"/>
                </a:lnTo>
                <a:lnTo>
                  <a:pt x="67313" y="19633"/>
                </a:lnTo>
                <a:cubicBezTo>
                  <a:pt x="67313" y="18090"/>
                  <a:pt x="68575" y="16828"/>
                  <a:pt x="70117" y="16828"/>
                </a:cubicBezTo>
                <a:close/>
                <a:moveTo>
                  <a:pt x="50484" y="19633"/>
                </a:moveTo>
                <a:lnTo>
                  <a:pt x="50484" y="33656"/>
                </a:lnTo>
                <a:lnTo>
                  <a:pt x="22438" y="33656"/>
                </a:lnTo>
                <a:cubicBezTo>
                  <a:pt x="10062" y="33656"/>
                  <a:pt x="0" y="43718"/>
                  <a:pt x="0" y="56094"/>
                </a:cubicBezTo>
                <a:lnTo>
                  <a:pt x="0" y="89750"/>
                </a:lnTo>
                <a:lnTo>
                  <a:pt x="179500" y="89750"/>
                </a:lnTo>
                <a:lnTo>
                  <a:pt x="179500" y="56094"/>
                </a:lnTo>
                <a:cubicBezTo>
                  <a:pt x="179500" y="43718"/>
                  <a:pt x="169439" y="33656"/>
                  <a:pt x="157063" y="33656"/>
                </a:cubicBezTo>
                <a:lnTo>
                  <a:pt x="129016" y="33656"/>
                </a:lnTo>
                <a:lnTo>
                  <a:pt x="129016" y="19633"/>
                </a:lnTo>
                <a:cubicBezTo>
                  <a:pt x="129016" y="8800"/>
                  <a:pt x="120216" y="0"/>
                  <a:pt x="109383" y="0"/>
                </a:cubicBezTo>
                <a:lnTo>
                  <a:pt x="70117" y="0"/>
                </a:lnTo>
                <a:cubicBezTo>
                  <a:pt x="59284" y="0"/>
                  <a:pt x="50484" y="8800"/>
                  <a:pt x="50484" y="19633"/>
                </a:cubicBezTo>
                <a:close/>
                <a:moveTo>
                  <a:pt x="179500" y="106578"/>
                </a:moveTo>
                <a:lnTo>
                  <a:pt x="112188" y="106578"/>
                </a:lnTo>
                <a:lnTo>
                  <a:pt x="112188" y="112188"/>
                </a:lnTo>
                <a:cubicBezTo>
                  <a:pt x="112188" y="118393"/>
                  <a:pt x="107174" y="123406"/>
                  <a:pt x="100969" y="123406"/>
                </a:cubicBezTo>
                <a:lnTo>
                  <a:pt x="78531" y="123406"/>
                </a:lnTo>
                <a:cubicBezTo>
                  <a:pt x="72326" y="123406"/>
                  <a:pt x="67313" y="118393"/>
                  <a:pt x="67313" y="112188"/>
                </a:cubicBezTo>
                <a:lnTo>
                  <a:pt x="67313" y="106578"/>
                </a:lnTo>
                <a:lnTo>
                  <a:pt x="0" y="106578"/>
                </a:lnTo>
                <a:lnTo>
                  <a:pt x="0" y="145844"/>
                </a:lnTo>
                <a:cubicBezTo>
                  <a:pt x="0" y="158220"/>
                  <a:pt x="10062" y="168282"/>
                  <a:pt x="22438" y="168282"/>
                </a:cubicBezTo>
                <a:lnTo>
                  <a:pt x="157063" y="168282"/>
                </a:lnTo>
                <a:cubicBezTo>
                  <a:pt x="169439" y="168282"/>
                  <a:pt x="179500" y="158220"/>
                  <a:pt x="179500" y="145844"/>
                </a:cubicBezTo>
                <a:lnTo>
                  <a:pt x="179500" y="106578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4" name="Text 52"/>
          <p:cNvSpPr/>
          <p:nvPr/>
        </p:nvSpPr>
        <p:spPr>
          <a:xfrm>
            <a:off x="762876" y="7799287"/>
            <a:ext cx="7292202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3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 Occupational &amp; Lifestyle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38501" y="8113412"/>
            <a:ext cx="7505358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Occupations:</a:t>
            </a:r>
            <a:r>
              <a:rPr lang="en-US" sz="123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Clerk, Doctor, Engineer, Lawyer, Sales, Teacher, Technician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194611" y="7709537"/>
            <a:ext cx="7606327" cy="718001"/>
          </a:xfrm>
          <a:custGeom>
            <a:avLst/>
            <a:gdLst/>
            <a:ahLst/>
            <a:cxnLst/>
            <a:rect l="l" t="t" r="r" b="b"/>
            <a:pathLst>
              <a:path w="7606327" h="718001">
                <a:moveTo>
                  <a:pt x="89750" y="0"/>
                </a:moveTo>
                <a:lnTo>
                  <a:pt x="7516577" y="0"/>
                </a:lnTo>
                <a:cubicBezTo>
                  <a:pt x="7566145" y="0"/>
                  <a:pt x="7606327" y="40183"/>
                  <a:pt x="7606327" y="89750"/>
                </a:cubicBezTo>
                <a:lnTo>
                  <a:pt x="7606327" y="628251"/>
                </a:lnTo>
                <a:cubicBezTo>
                  <a:pt x="7606327" y="677819"/>
                  <a:pt x="7566145" y="718001"/>
                  <a:pt x="7516577" y="718001"/>
                </a:cubicBezTo>
                <a:lnTo>
                  <a:pt x="89750" y="718001"/>
                </a:lnTo>
                <a:cubicBezTo>
                  <a:pt x="40216" y="718001"/>
                  <a:pt x="0" y="677786"/>
                  <a:pt x="0" y="628251"/>
                </a:cubicBezTo>
                <a:lnTo>
                  <a:pt x="0" y="89750"/>
                </a:lnTo>
                <a:cubicBezTo>
                  <a:pt x="0" y="40216"/>
                  <a:pt x="40216" y="0"/>
                  <a:pt x="8975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8329237" y="7844162"/>
            <a:ext cx="134625" cy="179500"/>
          </a:xfrm>
          <a:custGeom>
            <a:avLst/>
            <a:gdLst/>
            <a:ahLst/>
            <a:cxnLst/>
            <a:rect l="l" t="t" r="r" b="b"/>
            <a:pathLst>
              <a:path w="134625" h="179500">
                <a:moveTo>
                  <a:pt x="0" y="22438"/>
                </a:moveTo>
                <a:cubicBezTo>
                  <a:pt x="0" y="10062"/>
                  <a:pt x="10062" y="0"/>
                  <a:pt x="22438" y="0"/>
                </a:cubicBezTo>
                <a:lnTo>
                  <a:pt x="74850" y="0"/>
                </a:lnTo>
                <a:cubicBezTo>
                  <a:pt x="80810" y="0"/>
                  <a:pt x="86525" y="2349"/>
                  <a:pt x="90732" y="6556"/>
                </a:cubicBezTo>
                <a:lnTo>
                  <a:pt x="128069" y="43929"/>
                </a:lnTo>
                <a:cubicBezTo>
                  <a:pt x="132276" y="48136"/>
                  <a:pt x="134625" y="53850"/>
                  <a:pt x="134625" y="59810"/>
                </a:cubicBezTo>
                <a:lnTo>
                  <a:pt x="134625" y="157063"/>
                </a:lnTo>
                <a:cubicBezTo>
                  <a:pt x="134625" y="169439"/>
                  <a:pt x="124563" y="179500"/>
                  <a:pt x="112188" y="179500"/>
                </a:cubicBezTo>
                <a:lnTo>
                  <a:pt x="22438" y="179500"/>
                </a:lnTo>
                <a:cubicBezTo>
                  <a:pt x="10062" y="179500"/>
                  <a:pt x="0" y="169439"/>
                  <a:pt x="0" y="157063"/>
                </a:cubicBezTo>
                <a:lnTo>
                  <a:pt x="0" y="22438"/>
                </a:lnTo>
                <a:close/>
                <a:moveTo>
                  <a:pt x="72922" y="20509"/>
                </a:moveTo>
                <a:lnTo>
                  <a:pt x="72922" y="53289"/>
                </a:lnTo>
                <a:cubicBezTo>
                  <a:pt x="72922" y="57952"/>
                  <a:pt x="76673" y="61703"/>
                  <a:pt x="81336" y="61703"/>
                </a:cubicBezTo>
                <a:lnTo>
                  <a:pt x="114116" y="61703"/>
                </a:lnTo>
                <a:lnTo>
                  <a:pt x="72922" y="20509"/>
                </a:lnTo>
                <a:close/>
                <a:moveTo>
                  <a:pt x="22438" y="30852"/>
                </a:moveTo>
                <a:cubicBezTo>
                  <a:pt x="22438" y="35514"/>
                  <a:pt x="26189" y="39266"/>
                  <a:pt x="30852" y="39266"/>
                </a:cubicBezTo>
                <a:lnTo>
                  <a:pt x="47680" y="39266"/>
                </a:lnTo>
                <a:cubicBezTo>
                  <a:pt x="52343" y="39266"/>
                  <a:pt x="56094" y="35514"/>
                  <a:pt x="56094" y="30852"/>
                </a:cubicBezTo>
                <a:cubicBezTo>
                  <a:pt x="56094" y="26189"/>
                  <a:pt x="52343" y="22438"/>
                  <a:pt x="47680" y="22438"/>
                </a:cubicBezTo>
                <a:lnTo>
                  <a:pt x="30852" y="22438"/>
                </a:lnTo>
                <a:cubicBezTo>
                  <a:pt x="26189" y="22438"/>
                  <a:pt x="22438" y="26189"/>
                  <a:pt x="22438" y="30852"/>
                </a:cubicBezTo>
                <a:close/>
                <a:moveTo>
                  <a:pt x="22438" y="64508"/>
                </a:moveTo>
                <a:cubicBezTo>
                  <a:pt x="22438" y="69171"/>
                  <a:pt x="26189" y="72922"/>
                  <a:pt x="30852" y="72922"/>
                </a:cubicBezTo>
                <a:lnTo>
                  <a:pt x="47680" y="72922"/>
                </a:lnTo>
                <a:cubicBezTo>
                  <a:pt x="52343" y="72922"/>
                  <a:pt x="56094" y="69171"/>
                  <a:pt x="56094" y="64508"/>
                </a:cubicBezTo>
                <a:cubicBezTo>
                  <a:pt x="56094" y="59845"/>
                  <a:pt x="52343" y="56094"/>
                  <a:pt x="47680" y="56094"/>
                </a:cubicBezTo>
                <a:lnTo>
                  <a:pt x="30852" y="56094"/>
                </a:lnTo>
                <a:cubicBezTo>
                  <a:pt x="26189" y="56094"/>
                  <a:pt x="22438" y="59845"/>
                  <a:pt x="22438" y="64508"/>
                </a:cubicBezTo>
                <a:close/>
                <a:moveTo>
                  <a:pt x="61703" y="91153"/>
                </a:moveTo>
                <a:lnTo>
                  <a:pt x="61703" y="92555"/>
                </a:lnTo>
                <a:cubicBezTo>
                  <a:pt x="51606" y="92660"/>
                  <a:pt x="43473" y="100864"/>
                  <a:pt x="43473" y="110961"/>
                </a:cubicBezTo>
                <a:cubicBezTo>
                  <a:pt x="43473" y="119971"/>
                  <a:pt x="49959" y="127649"/>
                  <a:pt x="58863" y="129121"/>
                </a:cubicBezTo>
                <a:lnTo>
                  <a:pt x="73483" y="131575"/>
                </a:lnTo>
                <a:cubicBezTo>
                  <a:pt x="75586" y="131926"/>
                  <a:pt x="77129" y="133749"/>
                  <a:pt x="77129" y="135887"/>
                </a:cubicBezTo>
                <a:cubicBezTo>
                  <a:pt x="77129" y="138306"/>
                  <a:pt x="75166" y="140270"/>
                  <a:pt x="72747" y="140270"/>
                </a:cubicBezTo>
                <a:lnTo>
                  <a:pt x="53289" y="140235"/>
                </a:lnTo>
                <a:cubicBezTo>
                  <a:pt x="49433" y="140235"/>
                  <a:pt x="46277" y="143390"/>
                  <a:pt x="46277" y="147246"/>
                </a:cubicBezTo>
                <a:cubicBezTo>
                  <a:pt x="46277" y="151103"/>
                  <a:pt x="49433" y="154258"/>
                  <a:pt x="53289" y="154258"/>
                </a:cubicBezTo>
                <a:lnTo>
                  <a:pt x="61703" y="154258"/>
                </a:lnTo>
                <a:lnTo>
                  <a:pt x="61703" y="155660"/>
                </a:lnTo>
                <a:cubicBezTo>
                  <a:pt x="61703" y="159517"/>
                  <a:pt x="64859" y="162672"/>
                  <a:pt x="68715" y="162672"/>
                </a:cubicBezTo>
                <a:cubicBezTo>
                  <a:pt x="72571" y="162672"/>
                  <a:pt x="75727" y="159517"/>
                  <a:pt x="75727" y="155660"/>
                </a:cubicBezTo>
                <a:lnTo>
                  <a:pt x="75727" y="154013"/>
                </a:lnTo>
                <a:cubicBezTo>
                  <a:pt x="84491" y="152575"/>
                  <a:pt x="91153" y="145003"/>
                  <a:pt x="91153" y="135852"/>
                </a:cubicBezTo>
                <a:cubicBezTo>
                  <a:pt x="91153" y="126842"/>
                  <a:pt x="84667" y="119164"/>
                  <a:pt x="75762" y="117692"/>
                </a:cubicBezTo>
                <a:lnTo>
                  <a:pt x="61142" y="115238"/>
                </a:lnTo>
                <a:cubicBezTo>
                  <a:pt x="59039" y="114887"/>
                  <a:pt x="57496" y="113064"/>
                  <a:pt x="57496" y="110926"/>
                </a:cubicBezTo>
                <a:cubicBezTo>
                  <a:pt x="57496" y="108507"/>
                  <a:pt x="59459" y="106543"/>
                  <a:pt x="61879" y="106543"/>
                </a:cubicBezTo>
                <a:lnTo>
                  <a:pt x="78531" y="106543"/>
                </a:lnTo>
                <a:cubicBezTo>
                  <a:pt x="82388" y="106543"/>
                  <a:pt x="85543" y="103388"/>
                  <a:pt x="85543" y="99532"/>
                </a:cubicBezTo>
                <a:cubicBezTo>
                  <a:pt x="85543" y="95675"/>
                  <a:pt x="82388" y="92520"/>
                  <a:pt x="78531" y="92520"/>
                </a:cubicBezTo>
                <a:lnTo>
                  <a:pt x="75727" y="92520"/>
                </a:lnTo>
                <a:lnTo>
                  <a:pt x="75727" y="91117"/>
                </a:lnTo>
                <a:cubicBezTo>
                  <a:pt x="75727" y="87261"/>
                  <a:pt x="72571" y="84106"/>
                  <a:pt x="68715" y="84106"/>
                </a:cubicBezTo>
                <a:cubicBezTo>
                  <a:pt x="64859" y="84106"/>
                  <a:pt x="61703" y="87261"/>
                  <a:pt x="61703" y="91117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8" name="Text 56"/>
          <p:cNvSpPr/>
          <p:nvPr/>
        </p:nvSpPr>
        <p:spPr>
          <a:xfrm>
            <a:off x="8508737" y="7799287"/>
            <a:ext cx="7292202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13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5. Claim Characteristics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284362" y="8113412"/>
            <a:ext cx="7505358" cy="22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3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Claim Amount:</a:t>
            </a:r>
            <a:r>
              <a:rPr lang="en-US" sz="123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Aggregate claim totals.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333" y="423333"/>
            <a:ext cx="15483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kern="0" spc="175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Root Cause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23333" y="719667"/>
            <a:ext cx="15663333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the Model Plateaued at AUC ≈ 0.64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23333" y="1312333"/>
            <a:ext cx="846667" cy="42333"/>
          </a:xfrm>
          <a:custGeom>
            <a:avLst/>
            <a:gdLst/>
            <a:ahLst/>
            <a:cxnLst/>
            <a:rect l="l" t="t" r="r" b="b"/>
            <a:pathLst>
              <a:path w="846667" h="42333">
                <a:moveTo>
                  <a:pt x="0" y="0"/>
                </a:moveTo>
                <a:lnTo>
                  <a:pt x="846667" y="0"/>
                </a:lnTo>
                <a:lnTo>
                  <a:pt x="846667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423333" y="1524000"/>
            <a:ext cx="7620000" cy="1608667"/>
          </a:xfrm>
          <a:custGeom>
            <a:avLst/>
            <a:gdLst/>
            <a:ahLst/>
            <a:cxnLst/>
            <a:rect l="l" t="t" r="r" b="b"/>
            <a:pathLst>
              <a:path w="7620000" h="1608667">
                <a:moveTo>
                  <a:pt x="84664" y="0"/>
                </a:moveTo>
                <a:lnTo>
                  <a:pt x="7535336" y="0"/>
                </a:lnTo>
                <a:cubicBezTo>
                  <a:pt x="7582095" y="0"/>
                  <a:pt x="7620000" y="37905"/>
                  <a:pt x="7620000" y="84664"/>
                </a:cubicBezTo>
                <a:lnTo>
                  <a:pt x="7620000" y="1524003"/>
                </a:lnTo>
                <a:cubicBezTo>
                  <a:pt x="7620000" y="1570761"/>
                  <a:pt x="7582095" y="1608667"/>
                  <a:pt x="7535336" y="1608667"/>
                </a:cubicBezTo>
                <a:lnTo>
                  <a:pt x="84664" y="1608667"/>
                </a:lnTo>
                <a:cubicBezTo>
                  <a:pt x="37905" y="1608667"/>
                  <a:pt x="0" y="1570761"/>
                  <a:pt x="0" y="1524003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550333" y="1651000"/>
            <a:ext cx="7461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1A202C"/>
                </a:solidFill>
                <a:highlight>
                  <a:srgbClr val="4FD1C5">
                    <a:alpha val="10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1 </a:t>
            </a: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Weak Intrinsic Signal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50333" y="2032000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Evidence: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All numeric correlations &lt; 0.08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50333" y="2286000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Linear boundaries cannot separate classes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0333" y="2540000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Implication: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Logistic regression hits ceiling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0333" y="2794000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Non-linear models needed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3333" y="3259667"/>
            <a:ext cx="7620000" cy="1608667"/>
          </a:xfrm>
          <a:custGeom>
            <a:avLst/>
            <a:gdLst/>
            <a:ahLst/>
            <a:cxnLst/>
            <a:rect l="l" t="t" r="r" b="b"/>
            <a:pathLst>
              <a:path w="7620000" h="1608667">
                <a:moveTo>
                  <a:pt x="84664" y="0"/>
                </a:moveTo>
                <a:lnTo>
                  <a:pt x="7535336" y="0"/>
                </a:lnTo>
                <a:cubicBezTo>
                  <a:pt x="7582095" y="0"/>
                  <a:pt x="7620000" y="37905"/>
                  <a:pt x="7620000" y="84664"/>
                </a:cubicBezTo>
                <a:lnTo>
                  <a:pt x="7620000" y="1524003"/>
                </a:lnTo>
                <a:cubicBezTo>
                  <a:pt x="7620000" y="1570761"/>
                  <a:pt x="7582095" y="1608667"/>
                  <a:pt x="7535336" y="1608667"/>
                </a:cubicBezTo>
                <a:lnTo>
                  <a:pt x="84664" y="1608667"/>
                </a:lnTo>
                <a:cubicBezTo>
                  <a:pt x="37905" y="1608667"/>
                  <a:pt x="0" y="1570761"/>
                  <a:pt x="0" y="1524003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550333" y="3386667"/>
            <a:ext cx="7461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1A202C"/>
                </a:solidFill>
                <a:highlight>
                  <a:srgbClr val="4FD1C5">
                    <a:alpha val="10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2 </a:t>
            </a: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Severe Class Imbalance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50333" y="3767667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Challenge: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88:12 ratio; only 3,440 fraud examples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50333" y="4021667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SMOTE Limitation: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Interpolates existing points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50333" y="4275667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Synthetic samples don't add new signal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50333" y="4529667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SMOTE helps slightly but insufficient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3333" y="4995333"/>
            <a:ext cx="7620000" cy="1608667"/>
          </a:xfrm>
          <a:custGeom>
            <a:avLst/>
            <a:gdLst/>
            <a:ahLst/>
            <a:cxnLst/>
            <a:rect l="l" t="t" r="r" b="b"/>
            <a:pathLst>
              <a:path w="7620000" h="1608667">
                <a:moveTo>
                  <a:pt x="84664" y="0"/>
                </a:moveTo>
                <a:lnTo>
                  <a:pt x="7535336" y="0"/>
                </a:lnTo>
                <a:cubicBezTo>
                  <a:pt x="7582095" y="0"/>
                  <a:pt x="7620000" y="37905"/>
                  <a:pt x="7620000" y="84664"/>
                </a:cubicBezTo>
                <a:lnTo>
                  <a:pt x="7620000" y="1524003"/>
                </a:lnTo>
                <a:cubicBezTo>
                  <a:pt x="7620000" y="1570761"/>
                  <a:pt x="7582095" y="1608667"/>
                  <a:pt x="7535336" y="1608667"/>
                </a:cubicBezTo>
                <a:lnTo>
                  <a:pt x="84664" y="1608667"/>
                </a:lnTo>
                <a:cubicBezTo>
                  <a:pt x="37905" y="1608667"/>
                  <a:pt x="0" y="1570761"/>
                  <a:pt x="0" y="1524003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550333" y="5122333"/>
            <a:ext cx="7461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1A202C"/>
                </a:solidFill>
                <a:highlight>
                  <a:srgbClr val="4FD1C5">
                    <a:alpha val="10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3 </a:t>
            </a: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High-Cardinality Encoding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50333" y="5503333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Issue: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incident_city (17,931 unique) → 17k sparse features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50333" y="5757333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Consequence: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Dimensionality curse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50333" y="6011333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L1 helped: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Removed ~26 noisy dummies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50333" y="6265333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Lesson: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One-hot not optimal for high-cardinality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212667" y="1524000"/>
            <a:ext cx="7620000" cy="1735667"/>
          </a:xfrm>
          <a:custGeom>
            <a:avLst/>
            <a:gdLst/>
            <a:ahLst/>
            <a:cxnLst/>
            <a:rect l="l" t="t" r="r" b="b"/>
            <a:pathLst>
              <a:path w="7620000" h="1735667">
                <a:moveTo>
                  <a:pt x="84666" y="0"/>
                </a:moveTo>
                <a:lnTo>
                  <a:pt x="7535334" y="0"/>
                </a:lnTo>
                <a:cubicBezTo>
                  <a:pt x="7582094" y="0"/>
                  <a:pt x="7620000" y="37906"/>
                  <a:pt x="7620000" y="84666"/>
                </a:cubicBezTo>
                <a:lnTo>
                  <a:pt x="7620000" y="1651001"/>
                </a:lnTo>
                <a:cubicBezTo>
                  <a:pt x="7620000" y="1697760"/>
                  <a:pt x="7582094" y="1735667"/>
                  <a:pt x="7535334" y="1735667"/>
                </a:cubicBezTo>
                <a:lnTo>
                  <a:pt x="84666" y="1735667"/>
                </a:lnTo>
                <a:cubicBezTo>
                  <a:pt x="37906" y="1735667"/>
                  <a:pt x="0" y="1697760"/>
                  <a:pt x="0" y="1651001"/>
                </a:cubicBezTo>
                <a:lnTo>
                  <a:pt x="0" y="84666"/>
                </a:lnTo>
                <a:cubicBezTo>
                  <a:pt x="0" y="37937"/>
                  <a:pt x="37937" y="0"/>
                  <a:pt x="84666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8339667" y="1651000"/>
            <a:ext cx="7461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1A202C"/>
                </a:solidFill>
                <a:highlight>
                  <a:srgbClr val="4FD1C5">
                    <a:alpha val="10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4 </a:t>
            </a: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Linear Decision Boundary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339667" y="2032000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Assumption: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Logistic assumes log-odds are linear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39667" y="2286000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Reality: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Fraud involves complex interactions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39667" y="2540000"/>
            <a:ext cx="7366000" cy="338667"/>
          </a:xfrm>
          <a:custGeom>
            <a:avLst/>
            <a:gdLst/>
            <a:ahLst/>
            <a:cxnLst/>
            <a:rect l="l" t="t" r="r" b="b"/>
            <a:pathLst>
              <a:path w="7366000" h="338667">
                <a:moveTo>
                  <a:pt x="42333" y="0"/>
                </a:moveTo>
                <a:lnTo>
                  <a:pt x="7323667" y="0"/>
                </a:lnTo>
                <a:cubicBezTo>
                  <a:pt x="7347047" y="0"/>
                  <a:pt x="7366000" y="18953"/>
                  <a:pt x="7366000" y="42333"/>
                </a:cubicBezTo>
                <a:lnTo>
                  <a:pt x="7366000" y="296333"/>
                </a:lnTo>
                <a:cubicBezTo>
                  <a:pt x="7366000" y="319713"/>
                  <a:pt x="7347047" y="338667"/>
                  <a:pt x="7323667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28" name="Text 26"/>
          <p:cNvSpPr/>
          <p:nvPr/>
        </p:nvSpPr>
        <p:spPr>
          <a:xfrm>
            <a:off x="8339667" y="2540000"/>
            <a:ext cx="7429500" cy="338667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10000"/>
              </a:lnSpc>
            </a:pPr>
            <a:r>
              <a:rPr lang="en-US" sz="10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claim + No witness + Young age = Red flag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339667" y="2920866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Evidence: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Small L1 improvements suggest noise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212667" y="3386532"/>
            <a:ext cx="7620000" cy="1608667"/>
          </a:xfrm>
          <a:custGeom>
            <a:avLst/>
            <a:gdLst/>
            <a:ahLst/>
            <a:cxnLst/>
            <a:rect l="l" t="t" r="r" b="b"/>
            <a:pathLst>
              <a:path w="7620000" h="1608667">
                <a:moveTo>
                  <a:pt x="84664" y="0"/>
                </a:moveTo>
                <a:lnTo>
                  <a:pt x="7535336" y="0"/>
                </a:lnTo>
                <a:cubicBezTo>
                  <a:pt x="7582095" y="0"/>
                  <a:pt x="7620000" y="37905"/>
                  <a:pt x="7620000" y="84664"/>
                </a:cubicBezTo>
                <a:lnTo>
                  <a:pt x="7620000" y="1524003"/>
                </a:lnTo>
                <a:cubicBezTo>
                  <a:pt x="7620000" y="1570761"/>
                  <a:pt x="7582095" y="1608667"/>
                  <a:pt x="7535336" y="1608667"/>
                </a:cubicBezTo>
                <a:lnTo>
                  <a:pt x="84664" y="1608667"/>
                </a:lnTo>
                <a:cubicBezTo>
                  <a:pt x="37905" y="1608667"/>
                  <a:pt x="0" y="1570761"/>
                  <a:pt x="0" y="1524003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8339667" y="3513532"/>
            <a:ext cx="7461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1A202C"/>
                </a:solidFill>
                <a:highlight>
                  <a:srgbClr val="4FD1C5">
                    <a:alpha val="10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5 </a:t>
            </a: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Noisy Labels &amp; Missing Data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339667" y="3894532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Heterogeneous fraud: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Staged, exaggerated, phantom claims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339667" y="4148532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Missing data: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authorities_contacted signal loss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39667" y="4402532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Unobserved: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Claimant history, networks not in dataset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39667" y="4656532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True model ceiling lower than expected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212667" y="5122199"/>
            <a:ext cx="7620000" cy="1354667"/>
          </a:xfrm>
          <a:custGeom>
            <a:avLst/>
            <a:gdLst/>
            <a:ahLst/>
            <a:cxnLst/>
            <a:rect l="l" t="t" r="r" b="b"/>
            <a:pathLst>
              <a:path w="7620000" h="1354667">
                <a:moveTo>
                  <a:pt x="84667" y="0"/>
                </a:moveTo>
                <a:lnTo>
                  <a:pt x="7535333" y="0"/>
                </a:lnTo>
                <a:cubicBezTo>
                  <a:pt x="7582093" y="0"/>
                  <a:pt x="7620000" y="37907"/>
                  <a:pt x="7620000" y="84667"/>
                </a:cubicBezTo>
                <a:lnTo>
                  <a:pt x="7620000" y="1270000"/>
                </a:lnTo>
                <a:cubicBezTo>
                  <a:pt x="7620000" y="1316760"/>
                  <a:pt x="7582093" y="1354667"/>
                  <a:pt x="7535333" y="1354667"/>
                </a:cubicBezTo>
                <a:lnTo>
                  <a:pt x="84667" y="1354667"/>
                </a:lnTo>
                <a:cubicBezTo>
                  <a:pt x="37907" y="1354667"/>
                  <a:pt x="0" y="1316760"/>
                  <a:pt x="0" y="1270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8339667" y="5249199"/>
            <a:ext cx="7461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1A202C"/>
                </a:solidFill>
                <a:highlight>
                  <a:srgbClr val="4FD1C5">
                    <a:alpha val="10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6 </a:t>
            </a: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Calibration &amp; Threshold Limits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339667" y="5630199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Calibration: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Improves probability reliability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339667" y="5884199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Threshold tuning: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Shifts precision-recall tradeoff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39667" y="6138199"/>
            <a:ext cx="7440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Takeaway: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Cannot manufacture signal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31800" y="6739467"/>
            <a:ext cx="15394517" cy="2461683"/>
          </a:xfrm>
          <a:custGeom>
            <a:avLst/>
            <a:gdLst/>
            <a:ahLst/>
            <a:cxnLst/>
            <a:rect l="l" t="t" r="r" b="b"/>
            <a:pathLst>
              <a:path w="15394517" h="2461683">
                <a:moveTo>
                  <a:pt x="84657" y="0"/>
                </a:moveTo>
                <a:lnTo>
                  <a:pt x="15309859" y="0"/>
                </a:lnTo>
                <a:cubicBezTo>
                  <a:pt x="15356614" y="0"/>
                  <a:pt x="15394517" y="37902"/>
                  <a:pt x="15394517" y="84657"/>
                </a:cubicBezTo>
                <a:lnTo>
                  <a:pt x="15394517" y="2377026"/>
                </a:lnTo>
                <a:cubicBezTo>
                  <a:pt x="15394517" y="2423781"/>
                  <a:pt x="15356614" y="2461683"/>
                  <a:pt x="15309859" y="2461683"/>
                </a:cubicBezTo>
                <a:lnTo>
                  <a:pt x="84657" y="2461683"/>
                </a:lnTo>
                <a:cubicBezTo>
                  <a:pt x="37902" y="2461683"/>
                  <a:pt x="0" y="2423781"/>
                  <a:pt x="0" y="2377026"/>
                </a:cubicBezTo>
                <a:lnTo>
                  <a:pt x="0" y="84657"/>
                </a:lnTo>
                <a:cubicBezTo>
                  <a:pt x="0" y="37934"/>
                  <a:pt x="37934" y="0"/>
                  <a:pt x="84657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593725" y="6917263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26458" y="26458"/>
                </a:moveTo>
                <a:cubicBezTo>
                  <a:pt x="26458" y="19141"/>
                  <a:pt x="20547" y="13229"/>
                  <a:pt x="13229" y="13229"/>
                </a:cubicBezTo>
                <a:cubicBezTo>
                  <a:pt x="5912" y="13229"/>
                  <a:pt x="0" y="19141"/>
                  <a:pt x="0" y="26458"/>
                </a:cubicBezTo>
                <a:lnTo>
                  <a:pt x="0" y="165365"/>
                </a:lnTo>
                <a:cubicBezTo>
                  <a:pt x="0" y="183637"/>
                  <a:pt x="14800" y="198438"/>
                  <a:pt x="33073" y="198438"/>
                </a:cubicBezTo>
                <a:lnTo>
                  <a:pt x="198438" y="198438"/>
                </a:lnTo>
                <a:cubicBezTo>
                  <a:pt x="205755" y="198438"/>
                  <a:pt x="211667" y="192526"/>
                  <a:pt x="211667" y="185208"/>
                </a:cubicBezTo>
                <a:cubicBezTo>
                  <a:pt x="211667" y="177891"/>
                  <a:pt x="205755" y="171979"/>
                  <a:pt x="198438" y="171979"/>
                </a:cubicBezTo>
                <a:lnTo>
                  <a:pt x="33073" y="171979"/>
                </a:lnTo>
                <a:cubicBezTo>
                  <a:pt x="29435" y="171979"/>
                  <a:pt x="26458" y="169003"/>
                  <a:pt x="26458" y="165365"/>
                </a:cubicBezTo>
                <a:lnTo>
                  <a:pt x="26458" y="26458"/>
                </a:lnTo>
                <a:close/>
                <a:moveTo>
                  <a:pt x="194551" y="62260"/>
                </a:moveTo>
                <a:cubicBezTo>
                  <a:pt x="199719" y="57092"/>
                  <a:pt x="199719" y="48700"/>
                  <a:pt x="194551" y="43532"/>
                </a:cubicBezTo>
                <a:cubicBezTo>
                  <a:pt x="189384" y="38365"/>
                  <a:pt x="180992" y="38365"/>
                  <a:pt x="175824" y="43532"/>
                </a:cubicBezTo>
                <a:lnTo>
                  <a:pt x="132292" y="87106"/>
                </a:lnTo>
                <a:lnTo>
                  <a:pt x="108562" y="63417"/>
                </a:lnTo>
                <a:cubicBezTo>
                  <a:pt x="103394" y="58250"/>
                  <a:pt x="95002" y="58250"/>
                  <a:pt x="89834" y="63417"/>
                </a:cubicBezTo>
                <a:lnTo>
                  <a:pt x="50147" y="103105"/>
                </a:lnTo>
                <a:cubicBezTo>
                  <a:pt x="44979" y="108272"/>
                  <a:pt x="44979" y="116665"/>
                  <a:pt x="50147" y="121832"/>
                </a:cubicBezTo>
                <a:cubicBezTo>
                  <a:pt x="55314" y="127000"/>
                  <a:pt x="63707" y="127000"/>
                  <a:pt x="68874" y="121832"/>
                </a:cubicBezTo>
                <a:lnTo>
                  <a:pt x="99219" y="91488"/>
                </a:lnTo>
                <a:lnTo>
                  <a:pt x="122949" y="115218"/>
                </a:lnTo>
                <a:cubicBezTo>
                  <a:pt x="128116" y="120385"/>
                  <a:pt x="136508" y="120385"/>
                  <a:pt x="141676" y="115218"/>
                </a:cubicBezTo>
                <a:lnTo>
                  <a:pt x="194593" y="62301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3" name="Text 41"/>
          <p:cNvSpPr/>
          <p:nvPr/>
        </p:nvSpPr>
        <p:spPr>
          <a:xfrm>
            <a:off x="831850" y="6874929"/>
            <a:ext cx="14964833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Plateau Effect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67267" y="7255929"/>
            <a:ext cx="15123583" cy="1449917"/>
          </a:xfrm>
          <a:custGeom>
            <a:avLst/>
            <a:gdLst/>
            <a:ahLst/>
            <a:cxnLst/>
            <a:rect l="l" t="t" r="r" b="b"/>
            <a:pathLst>
              <a:path w="15123583" h="1449917">
                <a:moveTo>
                  <a:pt x="42338" y="0"/>
                </a:moveTo>
                <a:lnTo>
                  <a:pt x="15081246" y="0"/>
                </a:lnTo>
                <a:cubicBezTo>
                  <a:pt x="15104628" y="0"/>
                  <a:pt x="15123583" y="18955"/>
                  <a:pt x="15123583" y="42338"/>
                </a:cubicBezTo>
                <a:lnTo>
                  <a:pt x="15123583" y="1407579"/>
                </a:lnTo>
                <a:cubicBezTo>
                  <a:pt x="15123583" y="1430961"/>
                  <a:pt x="15104628" y="1449917"/>
                  <a:pt x="15081246" y="1449917"/>
                </a:cubicBezTo>
                <a:lnTo>
                  <a:pt x="42338" y="1449917"/>
                </a:lnTo>
                <a:cubicBezTo>
                  <a:pt x="18955" y="1449917"/>
                  <a:pt x="0" y="1430961"/>
                  <a:pt x="0" y="1407579"/>
                </a:cubicBezTo>
                <a:lnTo>
                  <a:pt x="0" y="42338"/>
                </a:lnTo>
                <a:cubicBezTo>
                  <a:pt x="0" y="18971"/>
                  <a:pt x="18971" y="0"/>
                  <a:pt x="42338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5" name="Text 43"/>
          <p:cNvSpPr/>
          <p:nvPr/>
        </p:nvSpPr>
        <p:spPr>
          <a:xfrm>
            <a:off x="651933" y="7340596"/>
            <a:ext cx="804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Baseline: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5115249" y="7340596"/>
            <a:ext cx="560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0.6392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51933" y="7594596"/>
            <a:ext cx="1132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GridSearch: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5115249" y="7594596"/>
            <a:ext cx="560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0.6366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51933" y="7848596"/>
            <a:ext cx="1291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L1 Selection: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5115249" y="7848596"/>
            <a:ext cx="560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0.6396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51933" y="8102596"/>
            <a:ext cx="12170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Calibration: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5115249" y="8102596"/>
            <a:ext cx="5609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0.6366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51933" y="8360829"/>
            <a:ext cx="14954250" cy="8467"/>
          </a:xfrm>
          <a:custGeom>
            <a:avLst/>
            <a:gdLst/>
            <a:ahLst/>
            <a:cxnLst/>
            <a:rect l="l" t="t" r="r" b="b"/>
            <a:pathLst>
              <a:path w="14954250" h="8467">
                <a:moveTo>
                  <a:pt x="0" y="0"/>
                </a:moveTo>
                <a:lnTo>
                  <a:pt x="14954250" y="0"/>
                </a:lnTo>
                <a:lnTo>
                  <a:pt x="14954250" y="8467"/>
                </a:lnTo>
                <a:lnTo>
                  <a:pt x="0" y="8467"/>
                </a:lnTo>
                <a:lnTo>
                  <a:pt x="0" y="0"/>
                </a:ln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54" name="Text 52"/>
          <p:cNvSpPr/>
          <p:nvPr/>
        </p:nvSpPr>
        <p:spPr>
          <a:xfrm>
            <a:off x="651933" y="8407394"/>
            <a:ext cx="129116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Threshold Tune: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5196740" y="8407394"/>
            <a:ext cx="4762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~0.64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67267" y="8788394"/>
            <a:ext cx="15208250" cy="2751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techniques plateau around 0.64</a:t>
            </a: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indicating fundamental feature limitation rather than modeling choice. This consistency suggests the bottleneck is feature quality, not algorithm selection.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5788" y="465788"/>
            <a:ext cx="15405937" cy="232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kern="0" spc="193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Future Roadmap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65788" y="791840"/>
            <a:ext cx="15603897" cy="5589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01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Possible Improvements &amp; Next Steps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65788" y="1443943"/>
            <a:ext cx="931576" cy="46579"/>
          </a:xfrm>
          <a:custGeom>
            <a:avLst/>
            <a:gdLst/>
            <a:ahLst/>
            <a:cxnLst/>
            <a:rect l="l" t="t" r="r" b="b"/>
            <a:pathLst>
              <a:path w="931576" h="46579">
                <a:moveTo>
                  <a:pt x="0" y="0"/>
                </a:moveTo>
                <a:lnTo>
                  <a:pt x="931576" y="0"/>
                </a:lnTo>
                <a:lnTo>
                  <a:pt x="931576" y="46579"/>
                </a:lnTo>
                <a:lnTo>
                  <a:pt x="0" y="46579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475104" y="1686152"/>
            <a:ext cx="4967629" cy="2976385"/>
          </a:xfrm>
          <a:custGeom>
            <a:avLst/>
            <a:gdLst/>
            <a:ahLst/>
            <a:cxnLst/>
            <a:rect l="l" t="t" r="r" b="b"/>
            <a:pathLst>
              <a:path w="4967629" h="2976385">
                <a:moveTo>
                  <a:pt x="93161" y="0"/>
                </a:moveTo>
                <a:lnTo>
                  <a:pt x="4874468" y="0"/>
                </a:lnTo>
                <a:cubicBezTo>
                  <a:pt x="4925919" y="0"/>
                  <a:pt x="4967629" y="41710"/>
                  <a:pt x="4967629" y="93161"/>
                </a:cubicBezTo>
                <a:lnTo>
                  <a:pt x="4967629" y="2883224"/>
                </a:lnTo>
                <a:cubicBezTo>
                  <a:pt x="4967629" y="2934676"/>
                  <a:pt x="4925919" y="2976385"/>
                  <a:pt x="4874468" y="2976385"/>
                </a:cubicBezTo>
                <a:lnTo>
                  <a:pt x="93161" y="2976385"/>
                </a:lnTo>
                <a:cubicBezTo>
                  <a:pt x="41710" y="2976385"/>
                  <a:pt x="0" y="2934676"/>
                  <a:pt x="0" y="2883224"/>
                </a:cubicBezTo>
                <a:lnTo>
                  <a:pt x="0" y="93161"/>
                </a:lnTo>
                <a:cubicBezTo>
                  <a:pt x="0" y="41744"/>
                  <a:pt x="41744" y="0"/>
                  <a:pt x="9316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14402" y="1928358"/>
            <a:ext cx="203782" cy="232894"/>
          </a:xfrm>
          <a:custGeom>
            <a:avLst/>
            <a:gdLst/>
            <a:ahLst/>
            <a:cxnLst/>
            <a:rect l="l" t="t" r="r" b="b"/>
            <a:pathLst>
              <a:path w="203782" h="232894">
                <a:moveTo>
                  <a:pt x="154110" y="-4503"/>
                </a:moveTo>
                <a:cubicBezTo>
                  <a:pt x="159523" y="-591"/>
                  <a:pt x="161525" y="6505"/>
                  <a:pt x="159068" y="12691"/>
                </a:cubicBezTo>
                <a:lnTo>
                  <a:pt x="123407" y="101891"/>
                </a:lnTo>
                <a:lnTo>
                  <a:pt x="189226" y="101891"/>
                </a:lnTo>
                <a:cubicBezTo>
                  <a:pt x="195367" y="101891"/>
                  <a:pt x="200826" y="105712"/>
                  <a:pt x="202918" y="111489"/>
                </a:cubicBezTo>
                <a:cubicBezTo>
                  <a:pt x="205010" y="117266"/>
                  <a:pt x="203236" y="123725"/>
                  <a:pt x="198551" y="127637"/>
                </a:cubicBezTo>
                <a:lnTo>
                  <a:pt x="67548" y="236806"/>
                </a:lnTo>
                <a:cubicBezTo>
                  <a:pt x="62408" y="241082"/>
                  <a:pt x="55085" y="241309"/>
                  <a:pt x="49672" y="237397"/>
                </a:cubicBezTo>
                <a:cubicBezTo>
                  <a:pt x="44259" y="233485"/>
                  <a:pt x="42258" y="226389"/>
                  <a:pt x="44714" y="220203"/>
                </a:cubicBezTo>
                <a:lnTo>
                  <a:pt x="80376" y="131003"/>
                </a:lnTo>
                <a:lnTo>
                  <a:pt x="14556" y="131003"/>
                </a:lnTo>
                <a:cubicBezTo>
                  <a:pt x="8415" y="131003"/>
                  <a:pt x="2957" y="127182"/>
                  <a:pt x="864" y="121405"/>
                </a:cubicBezTo>
                <a:cubicBezTo>
                  <a:pt x="-1228" y="115628"/>
                  <a:pt x="546" y="109169"/>
                  <a:pt x="5231" y="105257"/>
                </a:cubicBezTo>
                <a:lnTo>
                  <a:pt x="136234" y="-3912"/>
                </a:lnTo>
                <a:cubicBezTo>
                  <a:pt x="141374" y="-8188"/>
                  <a:pt x="148697" y="-8415"/>
                  <a:pt x="154110" y="-4503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Text 5"/>
          <p:cNvSpPr/>
          <p:nvPr/>
        </p:nvSpPr>
        <p:spPr>
          <a:xfrm>
            <a:off x="961852" y="1881779"/>
            <a:ext cx="4401696" cy="3260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34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Short-Term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70735" y="2300988"/>
            <a:ext cx="4669524" cy="279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7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Quick Wins (2-4 weeks)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70735" y="2692257"/>
            <a:ext cx="2348008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Advanced Feature Engineering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70735" y="2971729"/>
            <a:ext cx="1873050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Missing Value Handling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70735" y="3251202"/>
            <a:ext cx="1676691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 Resampling Variants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70735" y="3563273"/>
            <a:ext cx="4576367" cy="9316"/>
          </a:xfrm>
          <a:custGeom>
            <a:avLst/>
            <a:gdLst/>
            <a:ahLst/>
            <a:cxnLst/>
            <a:rect l="l" t="t" r="r" b="b"/>
            <a:pathLst>
              <a:path w="4576367" h="9316">
                <a:moveTo>
                  <a:pt x="0" y="0"/>
                </a:moveTo>
                <a:lnTo>
                  <a:pt x="4576367" y="0"/>
                </a:lnTo>
                <a:lnTo>
                  <a:pt x="4576367" y="9316"/>
                </a:lnTo>
                <a:lnTo>
                  <a:pt x="0" y="9316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3" name="Text 11"/>
          <p:cNvSpPr/>
          <p:nvPr/>
        </p:nvSpPr>
        <p:spPr>
          <a:xfrm>
            <a:off x="600867" y="3661087"/>
            <a:ext cx="4716103" cy="3726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01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+2-5%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35801" y="4033580"/>
            <a:ext cx="4646235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Expected AUC gain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34288" y="1676837"/>
            <a:ext cx="4983931" cy="2992688"/>
          </a:xfrm>
          <a:custGeom>
            <a:avLst/>
            <a:gdLst/>
            <a:ahLst/>
            <a:cxnLst/>
            <a:rect l="l" t="t" r="r" b="b"/>
            <a:pathLst>
              <a:path w="4983931" h="2992688">
                <a:moveTo>
                  <a:pt x="93162" y="0"/>
                </a:moveTo>
                <a:lnTo>
                  <a:pt x="4890769" y="0"/>
                </a:lnTo>
                <a:cubicBezTo>
                  <a:pt x="4942221" y="0"/>
                  <a:pt x="4983931" y="41710"/>
                  <a:pt x="4983931" y="93162"/>
                </a:cubicBezTo>
                <a:lnTo>
                  <a:pt x="4983931" y="2899525"/>
                </a:lnTo>
                <a:cubicBezTo>
                  <a:pt x="4983931" y="2950977"/>
                  <a:pt x="4942221" y="2992688"/>
                  <a:pt x="4890769" y="2992688"/>
                </a:cubicBezTo>
                <a:lnTo>
                  <a:pt x="93162" y="2992688"/>
                </a:lnTo>
                <a:cubicBezTo>
                  <a:pt x="41710" y="2992688"/>
                  <a:pt x="0" y="2950977"/>
                  <a:pt x="0" y="2899525"/>
                </a:cubicBezTo>
                <a:lnTo>
                  <a:pt x="0" y="93162"/>
                </a:lnTo>
                <a:cubicBezTo>
                  <a:pt x="0" y="41745"/>
                  <a:pt x="41745" y="0"/>
                  <a:pt x="9316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820603" y="1909731"/>
            <a:ext cx="291117" cy="232894"/>
          </a:xfrm>
          <a:custGeom>
            <a:avLst/>
            <a:gdLst/>
            <a:ahLst/>
            <a:cxnLst/>
            <a:rect l="l" t="t" r="r" b="b"/>
            <a:pathLst>
              <a:path w="291117" h="232894">
                <a:moveTo>
                  <a:pt x="189181" y="95750"/>
                </a:moveTo>
                <a:cubicBezTo>
                  <a:pt x="194730" y="94249"/>
                  <a:pt x="200553" y="96888"/>
                  <a:pt x="203054" y="102028"/>
                </a:cubicBezTo>
                <a:lnTo>
                  <a:pt x="211515" y="119131"/>
                </a:lnTo>
                <a:cubicBezTo>
                  <a:pt x="216200" y="119768"/>
                  <a:pt x="220794" y="121041"/>
                  <a:pt x="225116" y="122815"/>
                </a:cubicBezTo>
                <a:lnTo>
                  <a:pt x="241036" y="112217"/>
                </a:lnTo>
                <a:cubicBezTo>
                  <a:pt x="245812" y="109033"/>
                  <a:pt x="252135" y="109669"/>
                  <a:pt x="256183" y="113718"/>
                </a:cubicBezTo>
                <a:lnTo>
                  <a:pt x="264917" y="122451"/>
                </a:lnTo>
                <a:cubicBezTo>
                  <a:pt x="268965" y="126500"/>
                  <a:pt x="269602" y="132868"/>
                  <a:pt x="266418" y="137598"/>
                </a:cubicBezTo>
                <a:lnTo>
                  <a:pt x="255819" y="153473"/>
                </a:lnTo>
                <a:cubicBezTo>
                  <a:pt x="256684" y="155611"/>
                  <a:pt x="257457" y="157840"/>
                  <a:pt x="258094" y="160160"/>
                </a:cubicBezTo>
                <a:cubicBezTo>
                  <a:pt x="258731" y="162480"/>
                  <a:pt x="259140" y="164754"/>
                  <a:pt x="259458" y="167074"/>
                </a:cubicBezTo>
                <a:lnTo>
                  <a:pt x="276607" y="175535"/>
                </a:lnTo>
                <a:cubicBezTo>
                  <a:pt x="281747" y="178082"/>
                  <a:pt x="284385" y="183904"/>
                  <a:pt x="282884" y="189408"/>
                </a:cubicBezTo>
                <a:lnTo>
                  <a:pt x="279700" y="201326"/>
                </a:lnTo>
                <a:cubicBezTo>
                  <a:pt x="278199" y="206830"/>
                  <a:pt x="273059" y="210560"/>
                  <a:pt x="267328" y="210196"/>
                </a:cubicBezTo>
                <a:lnTo>
                  <a:pt x="248223" y="208968"/>
                </a:lnTo>
                <a:cubicBezTo>
                  <a:pt x="245357" y="212652"/>
                  <a:pt x="242037" y="216064"/>
                  <a:pt x="238261" y="218975"/>
                </a:cubicBezTo>
                <a:lnTo>
                  <a:pt x="239490" y="238034"/>
                </a:lnTo>
                <a:cubicBezTo>
                  <a:pt x="239854" y="243765"/>
                  <a:pt x="236124" y="248951"/>
                  <a:pt x="230620" y="250407"/>
                </a:cubicBezTo>
                <a:lnTo>
                  <a:pt x="218702" y="253591"/>
                </a:lnTo>
                <a:cubicBezTo>
                  <a:pt x="213153" y="255092"/>
                  <a:pt x="207376" y="252453"/>
                  <a:pt x="204828" y="247313"/>
                </a:cubicBezTo>
                <a:lnTo>
                  <a:pt x="196368" y="230210"/>
                </a:lnTo>
                <a:cubicBezTo>
                  <a:pt x="191683" y="229573"/>
                  <a:pt x="187088" y="228300"/>
                  <a:pt x="182767" y="226526"/>
                </a:cubicBezTo>
                <a:lnTo>
                  <a:pt x="166847" y="237124"/>
                </a:lnTo>
                <a:cubicBezTo>
                  <a:pt x="162071" y="240308"/>
                  <a:pt x="155748" y="239672"/>
                  <a:pt x="151699" y="235623"/>
                </a:cubicBezTo>
                <a:lnTo>
                  <a:pt x="142966" y="226890"/>
                </a:lnTo>
                <a:cubicBezTo>
                  <a:pt x="138918" y="222841"/>
                  <a:pt x="138281" y="216519"/>
                  <a:pt x="141465" y="211742"/>
                </a:cubicBezTo>
                <a:lnTo>
                  <a:pt x="152063" y="195822"/>
                </a:lnTo>
                <a:cubicBezTo>
                  <a:pt x="151199" y="193684"/>
                  <a:pt x="150426" y="191455"/>
                  <a:pt x="149789" y="189135"/>
                </a:cubicBezTo>
                <a:cubicBezTo>
                  <a:pt x="149152" y="186816"/>
                  <a:pt x="148743" y="184496"/>
                  <a:pt x="148424" y="182221"/>
                </a:cubicBezTo>
                <a:lnTo>
                  <a:pt x="131276" y="173761"/>
                </a:lnTo>
                <a:cubicBezTo>
                  <a:pt x="126136" y="171213"/>
                  <a:pt x="123543" y="165391"/>
                  <a:pt x="124999" y="159887"/>
                </a:cubicBezTo>
                <a:lnTo>
                  <a:pt x="128183" y="147970"/>
                </a:lnTo>
                <a:cubicBezTo>
                  <a:pt x="129684" y="142466"/>
                  <a:pt x="134824" y="138736"/>
                  <a:pt x="140555" y="139100"/>
                </a:cubicBezTo>
                <a:lnTo>
                  <a:pt x="159614" y="140328"/>
                </a:lnTo>
                <a:cubicBezTo>
                  <a:pt x="162480" y="136643"/>
                  <a:pt x="165801" y="133232"/>
                  <a:pt x="169576" y="130321"/>
                </a:cubicBezTo>
                <a:lnTo>
                  <a:pt x="168348" y="111307"/>
                </a:lnTo>
                <a:cubicBezTo>
                  <a:pt x="167984" y="105576"/>
                  <a:pt x="171714" y="100390"/>
                  <a:pt x="177218" y="98934"/>
                </a:cubicBezTo>
                <a:lnTo>
                  <a:pt x="189135" y="95750"/>
                </a:lnTo>
                <a:close/>
                <a:moveTo>
                  <a:pt x="203964" y="154656"/>
                </a:moveTo>
                <a:cubicBezTo>
                  <a:pt x="192918" y="154669"/>
                  <a:pt x="183960" y="163647"/>
                  <a:pt x="183973" y="174693"/>
                </a:cubicBezTo>
                <a:cubicBezTo>
                  <a:pt x="183985" y="185739"/>
                  <a:pt x="192963" y="194697"/>
                  <a:pt x="204010" y="194685"/>
                </a:cubicBezTo>
                <a:cubicBezTo>
                  <a:pt x="215056" y="194672"/>
                  <a:pt x="224014" y="185694"/>
                  <a:pt x="224001" y="174648"/>
                </a:cubicBezTo>
                <a:cubicBezTo>
                  <a:pt x="223989" y="163602"/>
                  <a:pt x="215010" y="154644"/>
                  <a:pt x="203964" y="154656"/>
                </a:cubicBezTo>
                <a:close/>
                <a:moveTo>
                  <a:pt x="102301" y="-20697"/>
                </a:moveTo>
                <a:lnTo>
                  <a:pt x="114218" y="-17513"/>
                </a:lnTo>
                <a:cubicBezTo>
                  <a:pt x="119722" y="-16011"/>
                  <a:pt x="123452" y="-10826"/>
                  <a:pt x="123088" y="-5140"/>
                </a:cubicBezTo>
                <a:lnTo>
                  <a:pt x="121860" y="13874"/>
                </a:lnTo>
                <a:cubicBezTo>
                  <a:pt x="125635" y="16785"/>
                  <a:pt x="128956" y="20151"/>
                  <a:pt x="131822" y="23881"/>
                </a:cubicBezTo>
                <a:lnTo>
                  <a:pt x="150926" y="22653"/>
                </a:lnTo>
                <a:cubicBezTo>
                  <a:pt x="156612" y="22289"/>
                  <a:pt x="161798" y="26019"/>
                  <a:pt x="163299" y="31523"/>
                </a:cubicBezTo>
                <a:lnTo>
                  <a:pt x="166483" y="43440"/>
                </a:lnTo>
                <a:cubicBezTo>
                  <a:pt x="167938" y="48944"/>
                  <a:pt x="165346" y="54766"/>
                  <a:pt x="160206" y="57314"/>
                </a:cubicBezTo>
                <a:lnTo>
                  <a:pt x="143057" y="65774"/>
                </a:lnTo>
                <a:cubicBezTo>
                  <a:pt x="142739" y="68094"/>
                  <a:pt x="142284" y="70414"/>
                  <a:pt x="141692" y="72688"/>
                </a:cubicBezTo>
                <a:cubicBezTo>
                  <a:pt x="141101" y="74963"/>
                  <a:pt x="140282" y="77237"/>
                  <a:pt x="139418" y="79375"/>
                </a:cubicBezTo>
                <a:lnTo>
                  <a:pt x="150016" y="95295"/>
                </a:lnTo>
                <a:cubicBezTo>
                  <a:pt x="153201" y="100072"/>
                  <a:pt x="152564" y="106394"/>
                  <a:pt x="148515" y="110443"/>
                </a:cubicBezTo>
                <a:lnTo>
                  <a:pt x="139782" y="119176"/>
                </a:lnTo>
                <a:cubicBezTo>
                  <a:pt x="135734" y="123225"/>
                  <a:pt x="129411" y="123861"/>
                  <a:pt x="124635" y="120677"/>
                </a:cubicBezTo>
                <a:lnTo>
                  <a:pt x="108714" y="110079"/>
                </a:lnTo>
                <a:cubicBezTo>
                  <a:pt x="104393" y="111853"/>
                  <a:pt x="99799" y="113126"/>
                  <a:pt x="95114" y="113763"/>
                </a:cubicBezTo>
                <a:lnTo>
                  <a:pt x="86653" y="130866"/>
                </a:lnTo>
                <a:cubicBezTo>
                  <a:pt x="84106" y="136006"/>
                  <a:pt x="78283" y="138599"/>
                  <a:pt x="72779" y="137144"/>
                </a:cubicBezTo>
                <a:lnTo>
                  <a:pt x="60862" y="133960"/>
                </a:lnTo>
                <a:cubicBezTo>
                  <a:pt x="55312" y="132458"/>
                  <a:pt x="51628" y="127273"/>
                  <a:pt x="51992" y="121587"/>
                </a:cubicBezTo>
                <a:lnTo>
                  <a:pt x="53220" y="102528"/>
                </a:lnTo>
                <a:cubicBezTo>
                  <a:pt x="49444" y="99617"/>
                  <a:pt x="46124" y="96251"/>
                  <a:pt x="43258" y="92521"/>
                </a:cubicBezTo>
                <a:lnTo>
                  <a:pt x="24154" y="93749"/>
                </a:lnTo>
                <a:cubicBezTo>
                  <a:pt x="18468" y="94113"/>
                  <a:pt x="13282" y="90383"/>
                  <a:pt x="11781" y="84879"/>
                </a:cubicBezTo>
                <a:lnTo>
                  <a:pt x="8597" y="72961"/>
                </a:lnTo>
                <a:cubicBezTo>
                  <a:pt x="7141" y="67457"/>
                  <a:pt x="9734" y="61635"/>
                  <a:pt x="14874" y="59088"/>
                </a:cubicBezTo>
                <a:lnTo>
                  <a:pt x="32023" y="50627"/>
                </a:lnTo>
                <a:cubicBezTo>
                  <a:pt x="32341" y="48307"/>
                  <a:pt x="32796" y="46033"/>
                  <a:pt x="33388" y="43713"/>
                </a:cubicBezTo>
                <a:cubicBezTo>
                  <a:pt x="34024" y="41393"/>
                  <a:pt x="34752" y="39164"/>
                  <a:pt x="35662" y="37027"/>
                </a:cubicBezTo>
                <a:lnTo>
                  <a:pt x="25063" y="21152"/>
                </a:lnTo>
                <a:cubicBezTo>
                  <a:pt x="21879" y="16375"/>
                  <a:pt x="22516" y="10053"/>
                  <a:pt x="26564" y="6004"/>
                </a:cubicBezTo>
                <a:lnTo>
                  <a:pt x="35298" y="-2729"/>
                </a:lnTo>
                <a:cubicBezTo>
                  <a:pt x="39346" y="-6778"/>
                  <a:pt x="45669" y="-7414"/>
                  <a:pt x="50445" y="-4230"/>
                </a:cubicBezTo>
                <a:lnTo>
                  <a:pt x="66366" y="6368"/>
                </a:lnTo>
                <a:cubicBezTo>
                  <a:pt x="70687" y="4594"/>
                  <a:pt x="75281" y="3321"/>
                  <a:pt x="79966" y="2684"/>
                </a:cubicBezTo>
                <a:lnTo>
                  <a:pt x="88427" y="-14419"/>
                </a:lnTo>
                <a:cubicBezTo>
                  <a:pt x="90974" y="-19559"/>
                  <a:pt x="96751" y="-22152"/>
                  <a:pt x="102301" y="-20697"/>
                </a:cubicBezTo>
                <a:close/>
                <a:moveTo>
                  <a:pt x="87517" y="38209"/>
                </a:moveTo>
                <a:cubicBezTo>
                  <a:pt x="76471" y="38209"/>
                  <a:pt x="67503" y="47177"/>
                  <a:pt x="67503" y="58223"/>
                </a:cubicBezTo>
                <a:cubicBezTo>
                  <a:pt x="67503" y="69270"/>
                  <a:pt x="76471" y="78238"/>
                  <a:pt x="87517" y="78238"/>
                </a:cubicBezTo>
                <a:cubicBezTo>
                  <a:pt x="98563" y="78238"/>
                  <a:pt x="107532" y="69270"/>
                  <a:pt x="107532" y="58223"/>
                </a:cubicBezTo>
                <a:cubicBezTo>
                  <a:pt x="107532" y="47177"/>
                  <a:pt x="98563" y="38209"/>
                  <a:pt x="87517" y="38209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7" name="Text 15"/>
          <p:cNvSpPr/>
          <p:nvPr/>
        </p:nvSpPr>
        <p:spPr>
          <a:xfrm>
            <a:off x="6111720" y="1863152"/>
            <a:ext cx="4436630" cy="3260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34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Medium-Term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820603" y="2282361"/>
            <a:ext cx="4704458" cy="279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7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Changes (4-8 weeks)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820603" y="2673618"/>
            <a:ext cx="2330104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4. Non-Linear Ensemble Models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820603" y="2953091"/>
            <a:ext cx="2070282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5. Stacking &amp; Meta-Learners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820603" y="3232564"/>
            <a:ext cx="1383245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6. Target Encoding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820603" y="3544646"/>
            <a:ext cx="4611301" cy="9316"/>
          </a:xfrm>
          <a:custGeom>
            <a:avLst/>
            <a:gdLst/>
            <a:ahLst/>
            <a:cxnLst/>
            <a:rect l="l" t="t" r="r" b="b"/>
            <a:pathLst>
              <a:path w="4611301" h="9316">
                <a:moveTo>
                  <a:pt x="0" y="0"/>
                </a:moveTo>
                <a:lnTo>
                  <a:pt x="4611301" y="0"/>
                </a:lnTo>
                <a:lnTo>
                  <a:pt x="4611301" y="9316"/>
                </a:lnTo>
                <a:lnTo>
                  <a:pt x="0" y="9316"/>
                </a:lnTo>
                <a:lnTo>
                  <a:pt x="0" y="0"/>
                </a:ln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23" name="Text 21"/>
          <p:cNvSpPr/>
          <p:nvPr/>
        </p:nvSpPr>
        <p:spPr>
          <a:xfrm>
            <a:off x="5750735" y="3642460"/>
            <a:ext cx="4751037" cy="3726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01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+5-10%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785669" y="4014942"/>
            <a:ext cx="4681169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Expected AUC gain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0802788" y="1676837"/>
            <a:ext cx="4983931" cy="2992688"/>
          </a:xfrm>
          <a:custGeom>
            <a:avLst/>
            <a:gdLst/>
            <a:ahLst/>
            <a:cxnLst/>
            <a:rect l="l" t="t" r="r" b="b"/>
            <a:pathLst>
              <a:path w="4983931" h="2992688">
                <a:moveTo>
                  <a:pt x="93162" y="0"/>
                </a:moveTo>
                <a:lnTo>
                  <a:pt x="4890769" y="0"/>
                </a:lnTo>
                <a:cubicBezTo>
                  <a:pt x="4942221" y="0"/>
                  <a:pt x="4983931" y="41710"/>
                  <a:pt x="4983931" y="93162"/>
                </a:cubicBezTo>
                <a:lnTo>
                  <a:pt x="4983931" y="2899525"/>
                </a:lnTo>
                <a:cubicBezTo>
                  <a:pt x="4983931" y="2950977"/>
                  <a:pt x="4942221" y="2992688"/>
                  <a:pt x="4890769" y="2992688"/>
                </a:cubicBezTo>
                <a:lnTo>
                  <a:pt x="93162" y="2992688"/>
                </a:lnTo>
                <a:cubicBezTo>
                  <a:pt x="41710" y="2992688"/>
                  <a:pt x="0" y="2950977"/>
                  <a:pt x="0" y="2899525"/>
                </a:cubicBezTo>
                <a:lnTo>
                  <a:pt x="0" y="93162"/>
                </a:lnTo>
                <a:cubicBezTo>
                  <a:pt x="0" y="41745"/>
                  <a:pt x="41745" y="0"/>
                  <a:pt x="9316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11018214" y="1909731"/>
            <a:ext cx="232894" cy="232894"/>
          </a:xfrm>
          <a:custGeom>
            <a:avLst/>
            <a:gdLst/>
            <a:ahLst/>
            <a:cxnLst/>
            <a:rect l="l" t="t" r="r" b="b"/>
            <a:pathLst>
              <a:path w="232894" h="232894">
                <a:moveTo>
                  <a:pt x="58223" y="145559"/>
                </a:moveTo>
                <a:lnTo>
                  <a:pt x="11144" y="145559"/>
                </a:lnTo>
                <a:cubicBezTo>
                  <a:pt x="-182" y="145559"/>
                  <a:pt x="-7141" y="133232"/>
                  <a:pt x="-1319" y="123497"/>
                </a:cubicBezTo>
                <a:lnTo>
                  <a:pt x="22744" y="83378"/>
                </a:lnTo>
                <a:cubicBezTo>
                  <a:pt x="26701" y="76782"/>
                  <a:pt x="33797" y="72779"/>
                  <a:pt x="41484" y="72779"/>
                </a:cubicBezTo>
                <a:lnTo>
                  <a:pt x="84697" y="72779"/>
                </a:lnTo>
                <a:cubicBezTo>
                  <a:pt x="119313" y="14146"/>
                  <a:pt x="170941" y="11190"/>
                  <a:pt x="205465" y="16239"/>
                </a:cubicBezTo>
                <a:cubicBezTo>
                  <a:pt x="211288" y="17103"/>
                  <a:pt x="215836" y="21652"/>
                  <a:pt x="216655" y="27429"/>
                </a:cubicBezTo>
                <a:cubicBezTo>
                  <a:pt x="221704" y="61953"/>
                  <a:pt x="218747" y="113581"/>
                  <a:pt x="160115" y="148197"/>
                </a:cubicBezTo>
                <a:lnTo>
                  <a:pt x="160115" y="191410"/>
                </a:lnTo>
                <a:cubicBezTo>
                  <a:pt x="160115" y="199097"/>
                  <a:pt x="156112" y="206193"/>
                  <a:pt x="149516" y="210150"/>
                </a:cubicBezTo>
                <a:lnTo>
                  <a:pt x="109396" y="234213"/>
                </a:lnTo>
                <a:cubicBezTo>
                  <a:pt x="99708" y="240035"/>
                  <a:pt x="87335" y="233030"/>
                  <a:pt x="87335" y="221750"/>
                </a:cubicBezTo>
                <a:lnTo>
                  <a:pt x="87335" y="174670"/>
                </a:lnTo>
                <a:cubicBezTo>
                  <a:pt x="87335" y="158614"/>
                  <a:pt x="74280" y="145559"/>
                  <a:pt x="58223" y="145559"/>
                </a:cubicBezTo>
                <a:lnTo>
                  <a:pt x="58178" y="145559"/>
                </a:lnTo>
                <a:close/>
                <a:moveTo>
                  <a:pt x="181948" y="72779"/>
                </a:moveTo>
                <a:cubicBezTo>
                  <a:pt x="181948" y="60729"/>
                  <a:pt x="172165" y="50946"/>
                  <a:pt x="160115" y="50946"/>
                </a:cubicBezTo>
                <a:cubicBezTo>
                  <a:pt x="148064" y="50946"/>
                  <a:pt x="138281" y="60729"/>
                  <a:pt x="138281" y="72779"/>
                </a:cubicBezTo>
                <a:cubicBezTo>
                  <a:pt x="138281" y="84830"/>
                  <a:pt x="148064" y="94613"/>
                  <a:pt x="160115" y="94613"/>
                </a:cubicBezTo>
                <a:cubicBezTo>
                  <a:pt x="172165" y="94613"/>
                  <a:pt x="181948" y="84830"/>
                  <a:pt x="181948" y="72779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7" name="Text 25"/>
          <p:cNvSpPr/>
          <p:nvPr/>
        </p:nvSpPr>
        <p:spPr>
          <a:xfrm>
            <a:off x="11280220" y="1863152"/>
            <a:ext cx="4436630" cy="3260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34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Long-Term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989103" y="2282361"/>
            <a:ext cx="4704458" cy="279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7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(2-3 months)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989103" y="2673618"/>
            <a:ext cx="1601583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7. SHAP Explainability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989103" y="2953091"/>
            <a:ext cx="1918028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8. Cost-Sensitive Learning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0989103" y="3232564"/>
            <a:ext cx="2033165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9. External Data Enrichment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989103" y="3512037"/>
            <a:ext cx="2192697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10. Anomaly Detection Hybrid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0989103" y="3824119"/>
            <a:ext cx="4611301" cy="9316"/>
          </a:xfrm>
          <a:custGeom>
            <a:avLst/>
            <a:gdLst/>
            <a:ahLst/>
            <a:cxnLst/>
            <a:rect l="l" t="t" r="r" b="b"/>
            <a:pathLst>
              <a:path w="4611301" h="9316">
                <a:moveTo>
                  <a:pt x="0" y="0"/>
                </a:moveTo>
                <a:lnTo>
                  <a:pt x="4611301" y="0"/>
                </a:lnTo>
                <a:lnTo>
                  <a:pt x="4611301" y="9316"/>
                </a:lnTo>
                <a:lnTo>
                  <a:pt x="0" y="9316"/>
                </a:lnTo>
                <a:lnTo>
                  <a:pt x="0" y="0"/>
                </a:ln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34" name="Text 32"/>
          <p:cNvSpPr/>
          <p:nvPr/>
        </p:nvSpPr>
        <p:spPr>
          <a:xfrm>
            <a:off x="10919235" y="3921932"/>
            <a:ext cx="4751037" cy="3726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01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+3-5%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954169" y="4294415"/>
            <a:ext cx="4681169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Plus major operational improvement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65788" y="4806634"/>
            <a:ext cx="7569054" cy="2142625"/>
          </a:xfrm>
          <a:custGeom>
            <a:avLst/>
            <a:gdLst/>
            <a:ahLst/>
            <a:cxnLst/>
            <a:rect l="l" t="t" r="r" b="b"/>
            <a:pathLst>
              <a:path w="7569054" h="2142625">
                <a:moveTo>
                  <a:pt x="93161" y="0"/>
                </a:moveTo>
                <a:lnTo>
                  <a:pt x="7475893" y="0"/>
                </a:lnTo>
                <a:cubicBezTo>
                  <a:pt x="7527345" y="0"/>
                  <a:pt x="7569054" y="41710"/>
                  <a:pt x="7569054" y="93161"/>
                </a:cubicBezTo>
                <a:lnTo>
                  <a:pt x="7569054" y="2049463"/>
                </a:lnTo>
                <a:cubicBezTo>
                  <a:pt x="7569054" y="2100915"/>
                  <a:pt x="7527345" y="2142625"/>
                  <a:pt x="7475893" y="2142625"/>
                </a:cubicBezTo>
                <a:lnTo>
                  <a:pt x="93161" y="2142625"/>
                </a:lnTo>
                <a:cubicBezTo>
                  <a:pt x="41710" y="2142625"/>
                  <a:pt x="0" y="2100915"/>
                  <a:pt x="0" y="2049463"/>
                </a:cubicBezTo>
                <a:lnTo>
                  <a:pt x="0" y="93161"/>
                </a:lnTo>
                <a:cubicBezTo>
                  <a:pt x="0" y="41744"/>
                  <a:pt x="41744" y="0"/>
                  <a:pt x="93161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21536" y="5004594"/>
            <a:ext cx="235805" cy="209605"/>
          </a:xfrm>
          <a:custGeom>
            <a:avLst/>
            <a:gdLst/>
            <a:ahLst/>
            <a:cxnLst/>
            <a:rect l="l" t="t" r="r" b="b"/>
            <a:pathLst>
              <a:path w="235805" h="209605">
                <a:moveTo>
                  <a:pt x="208540" y="40365"/>
                </a:moveTo>
                <a:cubicBezTo>
                  <a:pt x="211652" y="37254"/>
                  <a:pt x="216851" y="38032"/>
                  <a:pt x="218406" y="42126"/>
                </a:cubicBezTo>
                <a:cubicBezTo>
                  <a:pt x="221190" y="49372"/>
                  <a:pt x="222705" y="57273"/>
                  <a:pt x="222705" y="65501"/>
                </a:cubicBezTo>
                <a:cubicBezTo>
                  <a:pt x="222705" y="101691"/>
                  <a:pt x="193393" y="131003"/>
                  <a:pt x="157203" y="131003"/>
                </a:cubicBezTo>
                <a:cubicBezTo>
                  <a:pt x="150039" y="131003"/>
                  <a:pt x="143121" y="129857"/>
                  <a:pt x="136652" y="127728"/>
                </a:cubicBezTo>
                <a:lnTo>
                  <a:pt x="60139" y="204242"/>
                </a:lnTo>
                <a:cubicBezTo>
                  <a:pt x="48635" y="215745"/>
                  <a:pt x="29967" y="215745"/>
                  <a:pt x="18463" y="204242"/>
                </a:cubicBezTo>
                <a:cubicBezTo>
                  <a:pt x="6960" y="192738"/>
                  <a:pt x="6960" y="174070"/>
                  <a:pt x="18463" y="162566"/>
                </a:cubicBezTo>
                <a:lnTo>
                  <a:pt x="94977" y="86053"/>
                </a:lnTo>
                <a:cubicBezTo>
                  <a:pt x="92848" y="79584"/>
                  <a:pt x="91702" y="72707"/>
                  <a:pt x="91702" y="65501"/>
                </a:cubicBezTo>
                <a:cubicBezTo>
                  <a:pt x="91702" y="29312"/>
                  <a:pt x="121014" y="0"/>
                  <a:pt x="157203" y="0"/>
                </a:cubicBezTo>
                <a:cubicBezTo>
                  <a:pt x="165432" y="0"/>
                  <a:pt x="173333" y="1515"/>
                  <a:pt x="180579" y="4299"/>
                </a:cubicBezTo>
                <a:cubicBezTo>
                  <a:pt x="184673" y="5854"/>
                  <a:pt x="185410" y="11053"/>
                  <a:pt x="182340" y="14165"/>
                </a:cubicBezTo>
                <a:lnTo>
                  <a:pt x="146027" y="50477"/>
                </a:lnTo>
                <a:cubicBezTo>
                  <a:pt x="144799" y="51705"/>
                  <a:pt x="144103" y="53384"/>
                  <a:pt x="144103" y="55103"/>
                </a:cubicBezTo>
                <a:lnTo>
                  <a:pt x="144103" y="72052"/>
                </a:lnTo>
                <a:cubicBezTo>
                  <a:pt x="144103" y="75654"/>
                  <a:pt x="147051" y="78602"/>
                  <a:pt x="150653" y="78602"/>
                </a:cubicBezTo>
                <a:lnTo>
                  <a:pt x="167602" y="78602"/>
                </a:lnTo>
                <a:cubicBezTo>
                  <a:pt x="169321" y="78602"/>
                  <a:pt x="171000" y="77906"/>
                  <a:pt x="172228" y="76678"/>
                </a:cubicBezTo>
                <a:lnTo>
                  <a:pt x="208540" y="40365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8" name="Text 36"/>
          <p:cNvSpPr/>
          <p:nvPr/>
        </p:nvSpPr>
        <p:spPr>
          <a:xfrm>
            <a:off x="873352" y="4946370"/>
            <a:ext cx="7126556" cy="3260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 Advanced Feature Engineering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05524" y="5319001"/>
            <a:ext cx="7289582" cy="1490521"/>
          </a:xfrm>
          <a:custGeom>
            <a:avLst/>
            <a:gdLst/>
            <a:ahLst/>
            <a:cxnLst/>
            <a:rect l="l" t="t" r="r" b="b"/>
            <a:pathLst>
              <a:path w="7289582" h="1490521">
                <a:moveTo>
                  <a:pt x="46579" y="0"/>
                </a:moveTo>
                <a:lnTo>
                  <a:pt x="7243003" y="0"/>
                </a:lnTo>
                <a:cubicBezTo>
                  <a:pt x="7268728" y="0"/>
                  <a:pt x="7289582" y="20854"/>
                  <a:pt x="7289582" y="46579"/>
                </a:cubicBezTo>
                <a:lnTo>
                  <a:pt x="7289582" y="1443943"/>
                </a:lnTo>
                <a:cubicBezTo>
                  <a:pt x="7289582" y="1469667"/>
                  <a:pt x="7268728" y="1490521"/>
                  <a:pt x="7243003" y="1490521"/>
                </a:cubicBezTo>
                <a:lnTo>
                  <a:pt x="46579" y="1490521"/>
                </a:lnTo>
                <a:cubicBezTo>
                  <a:pt x="20854" y="1490521"/>
                  <a:pt x="0" y="1469667"/>
                  <a:pt x="0" y="1443943"/>
                </a:cubicBezTo>
                <a:lnTo>
                  <a:pt x="0" y="46579"/>
                </a:lnTo>
                <a:cubicBezTo>
                  <a:pt x="0" y="20854"/>
                  <a:pt x="20854" y="0"/>
                  <a:pt x="46579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0" name="Text 38"/>
          <p:cNvSpPr/>
          <p:nvPr/>
        </p:nvSpPr>
        <p:spPr>
          <a:xfrm>
            <a:off x="698682" y="5412158"/>
            <a:ext cx="7173135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Extract temporal patterns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98682" y="5598337"/>
            <a:ext cx="7173135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incident_day_of_week, incident_month,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98682" y="5784504"/>
            <a:ext cx="7173135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incident_is_holiday, days_since_policy_start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98682" y="6156839"/>
            <a:ext cx="7173135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Create interaction features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98682" y="6343006"/>
            <a:ext cx="7173135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claim_to_premium_ratio, age_x_deductible,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98682" y="6529185"/>
            <a:ext cx="7173135" cy="1863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high_claim_no_witness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65788" y="7087983"/>
            <a:ext cx="7569054" cy="1583679"/>
          </a:xfrm>
          <a:custGeom>
            <a:avLst/>
            <a:gdLst/>
            <a:ahLst/>
            <a:cxnLst/>
            <a:rect l="l" t="t" r="r" b="b"/>
            <a:pathLst>
              <a:path w="7569054" h="1583679">
                <a:moveTo>
                  <a:pt x="93152" y="0"/>
                </a:moveTo>
                <a:lnTo>
                  <a:pt x="7475902" y="0"/>
                </a:lnTo>
                <a:cubicBezTo>
                  <a:pt x="7527349" y="0"/>
                  <a:pt x="7569054" y="41706"/>
                  <a:pt x="7569054" y="93152"/>
                </a:cubicBezTo>
                <a:lnTo>
                  <a:pt x="7569054" y="1490527"/>
                </a:lnTo>
                <a:cubicBezTo>
                  <a:pt x="7569054" y="1541974"/>
                  <a:pt x="7527349" y="1583679"/>
                  <a:pt x="7475902" y="1583679"/>
                </a:cubicBezTo>
                <a:lnTo>
                  <a:pt x="93152" y="1583679"/>
                </a:lnTo>
                <a:cubicBezTo>
                  <a:pt x="41706" y="1583679"/>
                  <a:pt x="0" y="1541974"/>
                  <a:pt x="0" y="1490527"/>
                </a:cubicBezTo>
                <a:lnTo>
                  <a:pt x="0" y="93152"/>
                </a:lnTo>
                <a:cubicBezTo>
                  <a:pt x="0" y="41706"/>
                  <a:pt x="41706" y="0"/>
                  <a:pt x="9315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647736" y="7285943"/>
            <a:ext cx="183404" cy="209605"/>
          </a:xfrm>
          <a:custGeom>
            <a:avLst/>
            <a:gdLst/>
            <a:ahLst/>
            <a:cxnLst/>
            <a:rect l="l" t="t" r="r" b="b"/>
            <a:pathLst>
              <a:path w="183404" h="209605">
                <a:moveTo>
                  <a:pt x="91702" y="-13100"/>
                </a:moveTo>
                <a:cubicBezTo>
                  <a:pt x="94568" y="-13100"/>
                  <a:pt x="97311" y="-11831"/>
                  <a:pt x="99194" y="-9621"/>
                </a:cubicBezTo>
                <a:lnTo>
                  <a:pt x="154870" y="55881"/>
                </a:lnTo>
                <a:cubicBezTo>
                  <a:pt x="157367" y="58788"/>
                  <a:pt x="157899" y="62881"/>
                  <a:pt x="156303" y="66361"/>
                </a:cubicBezTo>
                <a:cubicBezTo>
                  <a:pt x="154706" y="69841"/>
                  <a:pt x="151226" y="72052"/>
                  <a:pt x="147378" y="72052"/>
                </a:cubicBezTo>
                <a:lnTo>
                  <a:pt x="137185" y="72052"/>
                </a:lnTo>
                <a:lnTo>
                  <a:pt x="167970" y="108282"/>
                </a:lnTo>
                <a:cubicBezTo>
                  <a:pt x="170467" y="111189"/>
                  <a:pt x="171000" y="115283"/>
                  <a:pt x="169403" y="118762"/>
                </a:cubicBezTo>
                <a:cubicBezTo>
                  <a:pt x="167806" y="122242"/>
                  <a:pt x="164327" y="124453"/>
                  <a:pt x="160479" y="124453"/>
                </a:cubicBezTo>
                <a:lnTo>
                  <a:pt x="144717" y="124453"/>
                </a:lnTo>
                <a:lnTo>
                  <a:pt x="181071" y="167233"/>
                </a:lnTo>
                <a:cubicBezTo>
                  <a:pt x="183568" y="170140"/>
                  <a:pt x="184100" y="174234"/>
                  <a:pt x="182503" y="177714"/>
                </a:cubicBezTo>
                <a:cubicBezTo>
                  <a:pt x="180907" y="181193"/>
                  <a:pt x="177427" y="183404"/>
                  <a:pt x="173579" y="183404"/>
                </a:cubicBezTo>
                <a:lnTo>
                  <a:pt x="104802" y="183404"/>
                </a:lnTo>
                <a:lnTo>
                  <a:pt x="104802" y="209605"/>
                </a:lnTo>
                <a:cubicBezTo>
                  <a:pt x="104802" y="216851"/>
                  <a:pt x="98948" y="222705"/>
                  <a:pt x="91702" y="222705"/>
                </a:cubicBezTo>
                <a:cubicBezTo>
                  <a:pt x="84456" y="222705"/>
                  <a:pt x="78602" y="216851"/>
                  <a:pt x="78602" y="209605"/>
                </a:cubicBezTo>
                <a:lnTo>
                  <a:pt x="78602" y="183404"/>
                </a:lnTo>
                <a:lnTo>
                  <a:pt x="9825" y="183404"/>
                </a:lnTo>
                <a:cubicBezTo>
                  <a:pt x="5977" y="183404"/>
                  <a:pt x="2497" y="181193"/>
                  <a:pt x="901" y="177714"/>
                </a:cubicBezTo>
                <a:cubicBezTo>
                  <a:pt x="-696" y="174234"/>
                  <a:pt x="-164" y="170140"/>
                  <a:pt x="2333" y="167233"/>
                </a:cubicBezTo>
                <a:lnTo>
                  <a:pt x="38687" y="124453"/>
                </a:lnTo>
                <a:lnTo>
                  <a:pt x="22926" y="124453"/>
                </a:lnTo>
                <a:cubicBezTo>
                  <a:pt x="19077" y="124453"/>
                  <a:pt x="15598" y="122242"/>
                  <a:pt x="14001" y="118762"/>
                </a:cubicBezTo>
                <a:cubicBezTo>
                  <a:pt x="12404" y="115283"/>
                  <a:pt x="12937" y="111189"/>
                  <a:pt x="15434" y="108282"/>
                </a:cubicBezTo>
                <a:lnTo>
                  <a:pt x="46219" y="72052"/>
                </a:lnTo>
                <a:lnTo>
                  <a:pt x="36026" y="72052"/>
                </a:lnTo>
                <a:cubicBezTo>
                  <a:pt x="32178" y="72052"/>
                  <a:pt x="28698" y="69841"/>
                  <a:pt x="27101" y="66361"/>
                </a:cubicBezTo>
                <a:cubicBezTo>
                  <a:pt x="25505" y="62881"/>
                  <a:pt x="26037" y="58788"/>
                  <a:pt x="28534" y="55881"/>
                </a:cubicBezTo>
                <a:lnTo>
                  <a:pt x="84210" y="-9621"/>
                </a:lnTo>
                <a:cubicBezTo>
                  <a:pt x="86093" y="-11831"/>
                  <a:pt x="88836" y="-13100"/>
                  <a:pt x="91702" y="-1310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8" name="Text 46"/>
          <p:cNvSpPr/>
          <p:nvPr/>
        </p:nvSpPr>
        <p:spPr>
          <a:xfrm>
            <a:off x="873352" y="7227719"/>
            <a:ext cx="7126556" cy="3260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 Non-Linear Ensemble Models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05524" y="7600350"/>
            <a:ext cx="7371095" cy="232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Tree-based</a:t>
            </a:r>
            <a:r>
              <a:rPr lang="en-US" sz="1284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models capture interactions automatically: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05524" y="7879822"/>
            <a:ext cx="7289582" cy="372630"/>
          </a:xfrm>
          <a:custGeom>
            <a:avLst/>
            <a:gdLst/>
            <a:ahLst/>
            <a:cxnLst/>
            <a:rect l="l" t="t" r="r" b="b"/>
            <a:pathLst>
              <a:path w="7289582" h="372630">
                <a:moveTo>
                  <a:pt x="46579" y="0"/>
                </a:moveTo>
                <a:lnTo>
                  <a:pt x="7243003" y="0"/>
                </a:lnTo>
                <a:cubicBezTo>
                  <a:pt x="7268728" y="0"/>
                  <a:pt x="7289582" y="20854"/>
                  <a:pt x="7289582" y="46579"/>
                </a:cubicBezTo>
                <a:lnTo>
                  <a:pt x="7289582" y="326052"/>
                </a:lnTo>
                <a:cubicBezTo>
                  <a:pt x="7289582" y="351776"/>
                  <a:pt x="7268728" y="372630"/>
                  <a:pt x="7243003" y="372630"/>
                </a:cubicBezTo>
                <a:lnTo>
                  <a:pt x="46579" y="372630"/>
                </a:lnTo>
                <a:cubicBezTo>
                  <a:pt x="20871" y="372630"/>
                  <a:pt x="0" y="351759"/>
                  <a:pt x="0" y="326052"/>
                </a:cubicBezTo>
                <a:lnTo>
                  <a:pt x="0" y="46579"/>
                </a:lnTo>
                <a:cubicBezTo>
                  <a:pt x="0" y="20854"/>
                  <a:pt x="20854" y="0"/>
                  <a:pt x="46579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51" name="Text 49"/>
          <p:cNvSpPr/>
          <p:nvPr/>
        </p:nvSpPr>
        <p:spPr>
          <a:xfrm>
            <a:off x="605524" y="7879822"/>
            <a:ext cx="7359450" cy="372630"/>
          </a:xfrm>
          <a:prstGeom prst="rect">
            <a:avLst/>
          </a:prstGeom>
          <a:noFill/>
          <a:ln/>
        </p:spPr>
        <p:txBody>
          <a:bodyPr wrap="square" lIns="93158" tIns="93158" rIns="93158" bIns="93158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RandomForest, LightGBM, XGBoost, CatBoost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05524" y="8298884"/>
            <a:ext cx="7371095" cy="232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Expected:</a:t>
            </a:r>
            <a:r>
              <a:rPr lang="en-US" sz="1284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AUC 0.70-0.75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218538" y="4806634"/>
            <a:ext cx="7569054" cy="1769994"/>
          </a:xfrm>
          <a:custGeom>
            <a:avLst/>
            <a:gdLst/>
            <a:ahLst/>
            <a:cxnLst/>
            <a:rect l="l" t="t" r="r" b="b"/>
            <a:pathLst>
              <a:path w="7569054" h="1769994">
                <a:moveTo>
                  <a:pt x="93155" y="0"/>
                </a:moveTo>
                <a:lnTo>
                  <a:pt x="7475900" y="0"/>
                </a:lnTo>
                <a:cubicBezTo>
                  <a:pt x="7527348" y="0"/>
                  <a:pt x="7569054" y="41707"/>
                  <a:pt x="7569054" y="93155"/>
                </a:cubicBezTo>
                <a:lnTo>
                  <a:pt x="7569054" y="1676839"/>
                </a:lnTo>
                <a:cubicBezTo>
                  <a:pt x="7569054" y="1728287"/>
                  <a:pt x="7527348" y="1769994"/>
                  <a:pt x="7475900" y="1769994"/>
                </a:cubicBezTo>
                <a:lnTo>
                  <a:pt x="93155" y="1769994"/>
                </a:lnTo>
                <a:cubicBezTo>
                  <a:pt x="41707" y="1769994"/>
                  <a:pt x="0" y="1728287"/>
                  <a:pt x="0" y="1676839"/>
                </a:cubicBezTo>
                <a:lnTo>
                  <a:pt x="0" y="93155"/>
                </a:lnTo>
                <a:cubicBezTo>
                  <a:pt x="0" y="41707"/>
                  <a:pt x="41707" y="0"/>
                  <a:pt x="93155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8387386" y="5004594"/>
            <a:ext cx="209605" cy="209605"/>
          </a:xfrm>
          <a:custGeom>
            <a:avLst/>
            <a:gdLst/>
            <a:ahLst/>
            <a:cxnLst/>
            <a:rect l="l" t="t" r="r" b="b"/>
            <a:pathLst>
              <a:path w="209605" h="209605">
                <a:moveTo>
                  <a:pt x="95182" y="2129"/>
                </a:moveTo>
                <a:cubicBezTo>
                  <a:pt x="101282" y="-696"/>
                  <a:pt x="108323" y="-696"/>
                  <a:pt x="114423" y="2129"/>
                </a:cubicBezTo>
                <a:lnTo>
                  <a:pt x="203914" y="43477"/>
                </a:lnTo>
                <a:cubicBezTo>
                  <a:pt x="207394" y="45073"/>
                  <a:pt x="209605" y="48553"/>
                  <a:pt x="209605" y="52401"/>
                </a:cubicBezTo>
                <a:cubicBezTo>
                  <a:pt x="209605" y="56249"/>
                  <a:pt x="207394" y="59729"/>
                  <a:pt x="203914" y="61326"/>
                </a:cubicBezTo>
                <a:lnTo>
                  <a:pt x="114423" y="102673"/>
                </a:lnTo>
                <a:cubicBezTo>
                  <a:pt x="108323" y="105498"/>
                  <a:pt x="101282" y="105498"/>
                  <a:pt x="95182" y="102673"/>
                </a:cubicBezTo>
                <a:lnTo>
                  <a:pt x="5690" y="61326"/>
                </a:lnTo>
                <a:cubicBezTo>
                  <a:pt x="2211" y="59688"/>
                  <a:pt x="0" y="56208"/>
                  <a:pt x="0" y="52401"/>
                </a:cubicBezTo>
                <a:cubicBezTo>
                  <a:pt x="0" y="48594"/>
                  <a:pt x="2211" y="45073"/>
                  <a:pt x="5690" y="43477"/>
                </a:cubicBezTo>
                <a:lnTo>
                  <a:pt x="95182" y="2129"/>
                </a:lnTo>
                <a:close/>
                <a:moveTo>
                  <a:pt x="19691" y="89409"/>
                </a:moveTo>
                <a:lnTo>
                  <a:pt x="86953" y="120482"/>
                </a:lnTo>
                <a:cubicBezTo>
                  <a:pt x="98293" y="125722"/>
                  <a:pt x="111352" y="125722"/>
                  <a:pt x="122692" y="120482"/>
                </a:cubicBezTo>
                <a:lnTo>
                  <a:pt x="189954" y="89409"/>
                </a:lnTo>
                <a:lnTo>
                  <a:pt x="203914" y="95878"/>
                </a:lnTo>
                <a:cubicBezTo>
                  <a:pt x="207394" y="97474"/>
                  <a:pt x="209605" y="100954"/>
                  <a:pt x="209605" y="104802"/>
                </a:cubicBezTo>
                <a:cubicBezTo>
                  <a:pt x="209605" y="108651"/>
                  <a:pt x="207394" y="112130"/>
                  <a:pt x="203914" y="113727"/>
                </a:cubicBezTo>
                <a:lnTo>
                  <a:pt x="114423" y="155075"/>
                </a:lnTo>
                <a:cubicBezTo>
                  <a:pt x="108323" y="157899"/>
                  <a:pt x="101282" y="157899"/>
                  <a:pt x="95182" y="155075"/>
                </a:cubicBezTo>
                <a:lnTo>
                  <a:pt x="5690" y="113727"/>
                </a:lnTo>
                <a:cubicBezTo>
                  <a:pt x="2211" y="112089"/>
                  <a:pt x="0" y="108610"/>
                  <a:pt x="0" y="104802"/>
                </a:cubicBezTo>
                <a:cubicBezTo>
                  <a:pt x="0" y="100995"/>
                  <a:pt x="2211" y="97474"/>
                  <a:pt x="5690" y="95878"/>
                </a:cubicBezTo>
                <a:lnTo>
                  <a:pt x="19650" y="89409"/>
                </a:lnTo>
                <a:close/>
                <a:moveTo>
                  <a:pt x="5690" y="148279"/>
                </a:moveTo>
                <a:lnTo>
                  <a:pt x="19650" y="141811"/>
                </a:lnTo>
                <a:lnTo>
                  <a:pt x="86912" y="172883"/>
                </a:lnTo>
                <a:cubicBezTo>
                  <a:pt x="98252" y="178123"/>
                  <a:pt x="111311" y="178123"/>
                  <a:pt x="122651" y="172883"/>
                </a:cubicBezTo>
                <a:lnTo>
                  <a:pt x="189913" y="141811"/>
                </a:lnTo>
                <a:lnTo>
                  <a:pt x="203873" y="148279"/>
                </a:lnTo>
                <a:cubicBezTo>
                  <a:pt x="207353" y="149875"/>
                  <a:pt x="209564" y="153355"/>
                  <a:pt x="209564" y="157203"/>
                </a:cubicBezTo>
                <a:cubicBezTo>
                  <a:pt x="209564" y="161052"/>
                  <a:pt x="207353" y="164531"/>
                  <a:pt x="203873" y="166128"/>
                </a:cubicBezTo>
                <a:lnTo>
                  <a:pt x="114382" y="207476"/>
                </a:lnTo>
                <a:cubicBezTo>
                  <a:pt x="108282" y="210301"/>
                  <a:pt x="101241" y="210301"/>
                  <a:pt x="95141" y="207476"/>
                </a:cubicBezTo>
                <a:lnTo>
                  <a:pt x="5690" y="166128"/>
                </a:lnTo>
                <a:cubicBezTo>
                  <a:pt x="2211" y="164490"/>
                  <a:pt x="0" y="161011"/>
                  <a:pt x="0" y="157203"/>
                </a:cubicBezTo>
                <a:cubicBezTo>
                  <a:pt x="0" y="153396"/>
                  <a:pt x="2211" y="149875"/>
                  <a:pt x="5690" y="148279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5" name="Text 53"/>
          <p:cNvSpPr/>
          <p:nvPr/>
        </p:nvSpPr>
        <p:spPr>
          <a:xfrm>
            <a:off x="8626102" y="4946370"/>
            <a:ext cx="7126556" cy="3260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5. Stacking &amp; Ensemble Meta-Learners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358274" y="5319001"/>
            <a:ext cx="7371095" cy="232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</a:t>
            </a:r>
            <a:r>
              <a:rPr lang="en-US" sz="1284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multiple model predictions: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358274" y="5598473"/>
            <a:ext cx="7289582" cy="558946"/>
          </a:xfrm>
          <a:custGeom>
            <a:avLst/>
            <a:gdLst/>
            <a:ahLst/>
            <a:cxnLst/>
            <a:rect l="l" t="t" r="r" b="b"/>
            <a:pathLst>
              <a:path w="7289582" h="558946">
                <a:moveTo>
                  <a:pt x="46577" y="0"/>
                </a:moveTo>
                <a:lnTo>
                  <a:pt x="7243005" y="0"/>
                </a:lnTo>
                <a:cubicBezTo>
                  <a:pt x="7268728" y="0"/>
                  <a:pt x="7289582" y="20853"/>
                  <a:pt x="7289582" y="46577"/>
                </a:cubicBezTo>
                <a:lnTo>
                  <a:pt x="7289582" y="512369"/>
                </a:lnTo>
                <a:cubicBezTo>
                  <a:pt x="7289582" y="538092"/>
                  <a:pt x="7268728" y="558946"/>
                  <a:pt x="7243005" y="558946"/>
                </a:cubicBezTo>
                <a:lnTo>
                  <a:pt x="46577" y="558946"/>
                </a:lnTo>
                <a:cubicBezTo>
                  <a:pt x="20853" y="558946"/>
                  <a:pt x="0" y="538092"/>
                  <a:pt x="0" y="512369"/>
                </a:cubicBezTo>
                <a:lnTo>
                  <a:pt x="0" y="46577"/>
                </a:lnTo>
                <a:cubicBezTo>
                  <a:pt x="0" y="20870"/>
                  <a:pt x="20870" y="0"/>
                  <a:pt x="4657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58" name="Text 56"/>
          <p:cNvSpPr/>
          <p:nvPr/>
        </p:nvSpPr>
        <p:spPr>
          <a:xfrm>
            <a:off x="8358274" y="5598473"/>
            <a:ext cx="7359450" cy="558946"/>
          </a:xfrm>
          <a:prstGeom prst="rect">
            <a:avLst/>
          </a:prstGeom>
          <a:noFill/>
          <a:ln/>
        </p:spPr>
        <p:txBody>
          <a:bodyPr wrap="square" lIns="93158" tIns="93158" rIns="93158" bIns="93158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Base: Logistic, RandomForest, GradientBoosting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Meta: LogisticRegression()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358274" y="6203713"/>
            <a:ext cx="7371095" cy="232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Benefit:</a:t>
            </a:r>
            <a:r>
              <a:rPr lang="en-US" sz="1284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Usually outperforms individual models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218538" y="6716080"/>
            <a:ext cx="7569054" cy="1769994"/>
          </a:xfrm>
          <a:custGeom>
            <a:avLst/>
            <a:gdLst/>
            <a:ahLst/>
            <a:cxnLst/>
            <a:rect l="l" t="t" r="r" b="b"/>
            <a:pathLst>
              <a:path w="7569054" h="1769994">
                <a:moveTo>
                  <a:pt x="93155" y="0"/>
                </a:moveTo>
                <a:lnTo>
                  <a:pt x="7475900" y="0"/>
                </a:lnTo>
                <a:cubicBezTo>
                  <a:pt x="7527348" y="0"/>
                  <a:pt x="7569054" y="41707"/>
                  <a:pt x="7569054" y="93155"/>
                </a:cubicBezTo>
                <a:lnTo>
                  <a:pt x="7569054" y="1676839"/>
                </a:lnTo>
                <a:cubicBezTo>
                  <a:pt x="7569054" y="1728287"/>
                  <a:pt x="7527348" y="1769994"/>
                  <a:pt x="7475900" y="1769994"/>
                </a:cubicBezTo>
                <a:lnTo>
                  <a:pt x="93155" y="1769994"/>
                </a:lnTo>
                <a:cubicBezTo>
                  <a:pt x="41707" y="1769994"/>
                  <a:pt x="0" y="1728287"/>
                  <a:pt x="0" y="1676839"/>
                </a:cubicBezTo>
                <a:lnTo>
                  <a:pt x="0" y="93155"/>
                </a:lnTo>
                <a:cubicBezTo>
                  <a:pt x="0" y="41707"/>
                  <a:pt x="41707" y="0"/>
                  <a:pt x="93155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61" name="Shape 59"/>
          <p:cNvSpPr/>
          <p:nvPr/>
        </p:nvSpPr>
        <p:spPr>
          <a:xfrm>
            <a:off x="8413587" y="6914040"/>
            <a:ext cx="157203" cy="209605"/>
          </a:xfrm>
          <a:custGeom>
            <a:avLst/>
            <a:gdLst/>
            <a:ahLst/>
            <a:cxnLst/>
            <a:rect l="l" t="t" r="r" b="b"/>
            <a:pathLst>
              <a:path w="157203" h="209605">
                <a:moveTo>
                  <a:pt x="119909" y="157203"/>
                </a:moveTo>
                <a:cubicBezTo>
                  <a:pt x="122897" y="148074"/>
                  <a:pt x="128874" y="139805"/>
                  <a:pt x="135629" y="132681"/>
                </a:cubicBezTo>
                <a:cubicBezTo>
                  <a:pt x="149016" y="118599"/>
                  <a:pt x="157203" y="99562"/>
                  <a:pt x="157203" y="78602"/>
                </a:cubicBezTo>
                <a:cubicBezTo>
                  <a:pt x="157203" y="35207"/>
                  <a:pt x="121996" y="0"/>
                  <a:pt x="78602" y="0"/>
                </a:cubicBezTo>
                <a:cubicBezTo>
                  <a:pt x="35207" y="0"/>
                  <a:pt x="0" y="35207"/>
                  <a:pt x="0" y="78602"/>
                </a:cubicBezTo>
                <a:cubicBezTo>
                  <a:pt x="0" y="99562"/>
                  <a:pt x="8188" y="118599"/>
                  <a:pt x="21575" y="132681"/>
                </a:cubicBezTo>
                <a:cubicBezTo>
                  <a:pt x="28329" y="139805"/>
                  <a:pt x="34347" y="148074"/>
                  <a:pt x="37295" y="157203"/>
                </a:cubicBezTo>
                <a:lnTo>
                  <a:pt x="119868" y="157203"/>
                </a:lnTo>
                <a:close/>
                <a:moveTo>
                  <a:pt x="117903" y="176854"/>
                </a:moveTo>
                <a:lnTo>
                  <a:pt x="39301" y="176854"/>
                </a:lnTo>
                <a:lnTo>
                  <a:pt x="39301" y="183404"/>
                </a:lnTo>
                <a:cubicBezTo>
                  <a:pt x="39301" y="201499"/>
                  <a:pt x="53957" y="216155"/>
                  <a:pt x="72052" y="216155"/>
                </a:cubicBezTo>
                <a:lnTo>
                  <a:pt x="85152" y="216155"/>
                </a:lnTo>
                <a:cubicBezTo>
                  <a:pt x="103247" y="216155"/>
                  <a:pt x="117903" y="201499"/>
                  <a:pt x="117903" y="183404"/>
                </a:cubicBezTo>
                <a:lnTo>
                  <a:pt x="117903" y="176854"/>
                </a:lnTo>
                <a:close/>
                <a:moveTo>
                  <a:pt x="75327" y="45851"/>
                </a:moveTo>
                <a:cubicBezTo>
                  <a:pt x="59033" y="45851"/>
                  <a:pt x="45851" y="59033"/>
                  <a:pt x="45851" y="75327"/>
                </a:cubicBezTo>
                <a:cubicBezTo>
                  <a:pt x="45851" y="80771"/>
                  <a:pt x="41471" y="85152"/>
                  <a:pt x="36026" y="85152"/>
                </a:cubicBezTo>
                <a:cubicBezTo>
                  <a:pt x="30581" y="85152"/>
                  <a:pt x="26201" y="80771"/>
                  <a:pt x="26201" y="75327"/>
                </a:cubicBezTo>
                <a:cubicBezTo>
                  <a:pt x="26201" y="48184"/>
                  <a:pt x="48184" y="26201"/>
                  <a:pt x="75327" y="26201"/>
                </a:cubicBezTo>
                <a:cubicBezTo>
                  <a:pt x="80771" y="26201"/>
                  <a:pt x="85152" y="30581"/>
                  <a:pt x="85152" y="36026"/>
                </a:cubicBezTo>
                <a:cubicBezTo>
                  <a:pt x="85152" y="41471"/>
                  <a:pt x="80771" y="45851"/>
                  <a:pt x="75327" y="45851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2" name="Text 60"/>
          <p:cNvSpPr/>
          <p:nvPr/>
        </p:nvSpPr>
        <p:spPr>
          <a:xfrm>
            <a:off x="8626102" y="6855817"/>
            <a:ext cx="7126556" cy="3260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7. SHAP for Explainability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358274" y="7228447"/>
            <a:ext cx="7371095" cy="232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SHAP</a:t>
            </a:r>
            <a:r>
              <a:rPr lang="en-US" sz="1284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explains which features drive each prediction: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358274" y="7507920"/>
            <a:ext cx="7289582" cy="558946"/>
          </a:xfrm>
          <a:custGeom>
            <a:avLst/>
            <a:gdLst/>
            <a:ahLst/>
            <a:cxnLst/>
            <a:rect l="l" t="t" r="r" b="b"/>
            <a:pathLst>
              <a:path w="7289582" h="558946">
                <a:moveTo>
                  <a:pt x="46577" y="0"/>
                </a:moveTo>
                <a:lnTo>
                  <a:pt x="7243005" y="0"/>
                </a:lnTo>
                <a:cubicBezTo>
                  <a:pt x="7268728" y="0"/>
                  <a:pt x="7289582" y="20853"/>
                  <a:pt x="7289582" y="46577"/>
                </a:cubicBezTo>
                <a:lnTo>
                  <a:pt x="7289582" y="512369"/>
                </a:lnTo>
                <a:cubicBezTo>
                  <a:pt x="7289582" y="538092"/>
                  <a:pt x="7268728" y="558946"/>
                  <a:pt x="7243005" y="558946"/>
                </a:cubicBezTo>
                <a:lnTo>
                  <a:pt x="46577" y="558946"/>
                </a:lnTo>
                <a:cubicBezTo>
                  <a:pt x="20853" y="558946"/>
                  <a:pt x="0" y="538092"/>
                  <a:pt x="0" y="512369"/>
                </a:cubicBezTo>
                <a:lnTo>
                  <a:pt x="0" y="46577"/>
                </a:lnTo>
                <a:cubicBezTo>
                  <a:pt x="0" y="20870"/>
                  <a:pt x="20870" y="0"/>
                  <a:pt x="4657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65" name="Text 63"/>
          <p:cNvSpPr/>
          <p:nvPr/>
        </p:nvSpPr>
        <p:spPr>
          <a:xfrm>
            <a:off x="8358274" y="7507920"/>
            <a:ext cx="7359450" cy="558946"/>
          </a:xfrm>
          <a:prstGeom prst="rect">
            <a:avLst/>
          </a:prstGeom>
          <a:noFill/>
          <a:ln/>
        </p:spPr>
        <p:txBody>
          <a:bodyPr wrap="square" lIns="93158" tIns="93158" rIns="93158" bIns="93158" rtlCol="0" anchor="ctr"/>
          <a:lstStyle/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explainer = shap.TreeExplainer(xgb_model)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1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shap_values = explainer.shap_values(X_test)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358274" y="8113148"/>
            <a:ext cx="7371095" cy="232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4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Enables:</a:t>
            </a:r>
            <a:r>
              <a:rPr lang="en-US" sz="1284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Investigator guidance &amp; validation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4457" y="444457"/>
            <a:ext cx="15444867" cy="222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25" b="1" kern="0" spc="184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44457" y="755576"/>
            <a:ext cx="15633761" cy="5333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2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Conclusions &amp; Deployment Recommendations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44457" y="1377815"/>
            <a:ext cx="888913" cy="44446"/>
          </a:xfrm>
          <a:custGeom>
            <a:avLst/>
            <a:gdLst/>
            <a:ahLst/>
            <a:cxnLst/>
            <a:rect l="l" t="t" r="r" b="b"/>
            <a:pathLst>
              <a:path w="888913" h="44446">
                <a:moveTo>
                  <a:pt x="0" y="0"/>
                </a:moveTo>
                <a:lnTo>
                  <a:pt x="888913" y="0"/>
                </a:lnTo>
                <a:lnTo>
                  <a:pt x="888913" y="44446"/>
                </a:lnTo>
                <a:lnTo>
                  <a:pt x="0" y="44446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453346" y="1564487"/>
            <a:ext cx="15351531" cy="3617877"/>
          </a:xfrm>
          <a:custGeom>
            <a:avLst/>
            <a:gdLst/>
            <a:ahLst/>
            <a:cxnLst/>
            <a:rect l="l" t="t" r="r" b="b"/>
            <a:pathLst>
              <a:path w="15351531" h="3617877">
                <a:moveTo>
                  <a:pt x="88891" y="0"/>
                </a:moveTo>
                <a:lnTo>
                  <a:pt x="15262640" y="0"/>
                </a:lnTo>
                <a:cubicBezTo>
                  <a:pt x="15311733" y="0"/>
                  <a:pt x="15351531" y="39798"/>
                  <a:pt x="15351531" y="88891"/>
                </a:cubicBezTo>
                <a:lnTo>
                  <a:pt x="15351531" y="3528985"/>
                </a:lnTo>
                <a:cubicBezTo>
                  <a:pt x="15351531" y="3578079"/>
                  <a:pt x="15311733" y="3617877"/>
                  <a:pt x="15262640" y="3617877"/>
                </a:cubicBezTo>
                <a:lnTo>
                  <a:pt x="88891" y="3617877"/>
                </a:lnTo>
                <a:cubicBezTo>
                  <a:pt x="39798" y="3617877"/>
                  <a:pt x="0" y="3578079"/>
                  <a:pt x="0" y="3528985"/>
                </a:cubicBezTo>
                <a:lnTo>
                  <a:pt x="0" y="88891"/>
                </a:lnTo>
                <a:cubicBezTo>
                  <a:pt x="0" y="39798"/>
                  <a:pt x="39798" y="0"/>
                  <a:pt x="8889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28906" y="1751024"/>
            <a:ext cx="266674" cy="266674"/>
          </a:xfrm>
          <a:custGeom>
            <a:avLst/>
            <a:gdLst/>
            <a:ahLst/>
            <a:cxnLst/>
            <a:rect l="l" t="t" r="r" b="b"/>
            <a:pathLst>
              <a:path w="266674" h="266674">
                <a:moveTo>
                  <a:pt x="16667" y="16667"/>
                </a:moveTo>
                <a:cubicBezTo>
                  <a:pt x="25886" y="16667"/>
                  <a:pt x="33334" y="24115"/>
                  <a:pt x="33334" y="33334"/>
                </a:cubicBezTo>
                <a:lnTo>
                  <a:pt x="33334" y="208339"/>
                </a:lnTo>
                <a:cubicBezTo>
                  <a:pt x="33334" y="212922"/>
                  <a:pt x="37084" y="216673"/>
                  <a:pt x="41668" y="216673"/>
                </a:cubicBezTo>
                <a:lnTo>
                  <a:pt x="250007" y="216673"/>
                </a:lnTo>
                <a:cubicBezTo>
                  <a:pt x="259226" y="216673"/>
                  <a:pt x="266674" y="224121"/>
                  <a:pt x="266674" y="233340"/>
                </a:cubicBezTo>
                <a:cubicBezTo>
                  <a:pt x="266674" y="242559"/>
                  <a:pt x="259226" y="250007"/>
                  <a:pt x="250007" y="250007"/>
                </a:cubicBezTo>
                <a:lnTo>
                  <a:pt x="41668" y="250007"/>
                </a:lnTo>
                <a:cubicBezTo>
                  <a:pt x="18646" y="250007"/>
                  <a:pt x="0" y="231360"/>
                  <a:pt x="0" y="208339"/>
                </a:cubicBezTo>
                <a:lnTo>
                  <a:pt x="0" y="33334"/>
                </a:lnTo>
                <a:cubicBezTo>
                  <a:pt x="0" y="24115"/>
                  <a:pt x="7448" y="16667"/>
                  <a:pt x="16667" y="16667"/>
                </a:cubicBezTo>
                <a:close/>
                <a:moveTo>
                  <a:pt x="66668" y="50001"/>
                </a:moveTo>
                <a:cubicBezTo>
                  <a:pt x="66668" y="40782"/>
                  <a:pt x="74117" y="33334"/>
                  <a:pt x="83336" y="33334"/>
                </a:cubicBezTo>
                <a:lnTo>
                  <a:pt x="183338" y="33334"/>
                </a:lnTo>
                <a:cubicBezTo>
                  <a:pt x="192557" y="33334"/>
                  <a:pt x="200005" y="40782"/>
                  <a:pt x="200005" y="50001"/>
                </a:cubicBezTo>
                <a:cubicBezTo>
                  <a:pt x="200005" y="59220"/>
                  <a:pt x="192557" y="66668"/>
                  <a:pt x="183338" y="66668"/>
                </a:cubicBezTo>
                <a:lnTo>
                  <a:pt x="83336" y="66668"/>
                </a:lnTo>
                <a:cubicBezTo>
                  <a:pt x="74117" y="66668"/>
                  <a:pt x="66668" y="59220"/>
                  <a:pt x="66668" y="50001"/>
                </a:cubicBezTo>
                <a:close/>
                <a:moveTo>
                  <a:pt x="83336" y="91669"/>
                </a:moveTo>
                <a:lnTo>
                  <a:pt x="150004" y="91669"/>
                </a:lnTo>
                <a:cubicBezTo>
                  <a:pt x="159223" y="91669"/>
                  <a:pt x="166671" y="99117"/>
                  <a:pt x="166671" y="108336"/>
                </a:cubicBezTo>
                <a:cubicBezTo>
                  <a:pt x="166671" y="117555"/>
                  <a:pt x="159223" y="125003"/>
                  <a:pt x="150004" y="125003"/>
                </a:cubicBezTo>
                <a:lnTo>
                  <a:pt x="83336" y="125003"/>
                </a:lnTo>
                <a:cubicBezTo>
                  <a:pt x="74117" y="125003"/>
                  <a:pt x="66668" y="117555"/>
                  <a:pt x="66668" y="108336"/>
                </a:cubicBezTo>
                <a:cubicBezTo>
                  <a:pt x="66668" y="99117"/>
                  <a:pt x="74117" y="91669"/>
                  <a:pt x="83336" y="91669"/>
                </a:cubicBezTo>
                <a:close/>
                <a:moveTo>
                  <a:pt x="83336" y="150004"/>
                </a:moveTo>
                <a:lnTo>
                  <a:pt x="216673" y="150004"/>
                </a:lnTo>
                <a:cubicBezTo>
                  <a:pt x="225892" y="150004"/>
                  <a:pt x="233340" y="157452"/>
                  <a:pt x="233340" y="166671"/>
                </a:cubicBezTo>
                <a:cubicBezTo>
                  <a:pt x="233340" y="175890"/>
                  <a:pt x="225892" y="183338"/>
                  <a:pt x="216673" y="183338"/>
                </a:cubicBezTo>
                <a:lnTo>
                  <a:pt x="83336" y="183338"/>
                </a:lnTo>
                <a:cubicBezTo>
                  <a:pt x="74117" y="183338"/>
                  <a:pt x="66668" y="175890"/>
                  <a:pt x="66668" y="166671"/>
                </a:cubicBezTo>
                <a:cubicBezTo>
                  <a:pt x="66668" y="157452"/>
                  <a:pt x="74117" y="150004"/>
                  <a:pt x="83336" y="150004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Text 5"/>
          <p:cNvSpPr/>
          <p:nvPr/>
        </p:nvSpPr>
        <p:spPr>
          <a:xfrm>
            <a:off x="928914" y="1706709"/>
            <a:ext cx="14867073" cy="355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95572" y="2151035"/>
            <a:ext cx="15155970" cy="26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Objective: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Build a fraud detection model for car insurance claims.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95572" y="2506601"/>
            <a:ext cx="2944525" cy="933359"/>
          </a:xfrm>
          <a:custGeom>
            <a:avLst/>
            <a:gdLst/>
            <a:ahLst/>
            <a:cxnLst/>
            <a:rect l="l" t="t" r="r" b="b"/>
            <a:pathLst>
              <a:path w="2944525" h="933359">
                <a:moveTo>
                  <a:pt x="44447" y="0"/>
                </a:moveTo>
                <a:lnTo>
                  <a:pt x="2900078" y="0"/>
                </a:lnTo>
                <a:cubicBezTo>
                  <a:pt x="2924626" y="0"/>
                  <a:pt x="2944525" y="19899"/>
                  <a:pt x="2944525" y="44447"/>
                </a:cubicBezTo>
                <a:lnTo>
                  <a:pt x="2944525" y="888912"/>
                </a:lnTo>
                <a:cubicBezTo>
                  <a:pt x="2944525" y="913459"/>
                  <a:pt x="2924626" y="933359"/>
                  <a:pt x="2900078" y="933359"/>
                </a:cubicBezTo>
                <a:lnTo>
                  <a:pt x="44447" y="933359"/>
                </a:lnTo>
                <a:cubicBezTo>
                  <a:pt x="19899" y="933359"/>
                  <a:pt x="0" y="913459"/>
                  <a:pt x="0" y="888912"/>
                </a:cubicBezTo>
                <a:lnTo>
                  <a:pt x="0" y="44447"/>
                </a:lnTo>
                <a:cubicBezTo>
                  <a:pt x="0" y="19916"/>
                  <a:pt x="19916" y="0"/>
                  <a:pt x="4444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0" name="Text 8"/>
          <p:cNvSpPr/>
          <p:nvPr/>
        </p:nvSpPr>
        <p:spPr>
          <a:xfrm>
            <a:off x="617795" y="2595492"/>
            <a:ext cx="2900079" cy="355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0.64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5573" y="2950916"/>
            <a:ext cx="2844522" cy="222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25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ROC AUC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51129" y="3173144"/>
            <a:ext cx="2833411" cy="177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Better than random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626488" y="2506601"/>
            <a:ext cx="2944525" cy="933359"/>
          </a:xfrm>
          <a:custGeom>
            <a:avLst/>
            <a:gdLst/>
            <a:ahLst/>
            <a:cxnLst/>
            <a:rect l="l" t="t" r="r" b="b"/>
            <a:pathLst>
              <a:path w="2944525" h="933359">
                <a:moveTo>
                  <a:pt x="44447" y="0"/>
                </a:moveTo>
                <a:lnTo>
                  <a:pt x="2900078" y="0"/>
                </a:lnTo>
                <a:cubicBezTo>
                  <a:pt x="2924626" y="0"/>
                  <a:pt x="2944525" y="19899"/>
                  <a:pt x="2944525" y="44447"/>
                </a:cubicBezTo>
                <a:lnTo>
                  <a:pt x="2944525" y="888912"/>
                </a:lnTo>
                <a:cubicBezTo>
                  <a:pt x="2944525" y="913459"/>
                  <a:pt x="2924626" y="933359"/>
                  <a:pt x="2900078" y="933359"/>
                </a:cubicBezTo>
                <a:lnTo>
                  <a:pt x="44447" y="933359"/>
                </a:lnTo>
                <a:cubicBezTo>
                  <a:pt x="19899" y="933359"/>
                  <a:pt x="0" y="913459"/>
                  <a:pt x="0" y="888912"/>
                </a:cubicBezTo>
                <a:lnTo>
                  <a:pt x="0" y="44447"/>
                </a:lnTo>
                <a:cubicBezTo>
                  <a:pt x="0" y="19916"/>
                  <a:pt x="19916" y="0"/>
                  <a:pt x="4444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4" name="Text 12"/>
          <p:cNvSpPr/>
          <p:nvPr/>
        </p:nvSpPr>
        <p:spPr>
          <a:xfrm>
            <a:off x="3648711" y="2595492"/>
            <a:ext cx="2900079" cy="355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57%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676489" y="2950916"/>
            <a:ext cx="2844522" cy="222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25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682045" y="3173144"/>
            <a:ext cx="2833411" cy="177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Catches ~6/10 frauds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657405" y="2506601"/>
            <a:ext cx="2944525" cy="933359"/>
          </a:xfrm>
          <a:custGeom>
            <a:avLst/>
            <a:gdLst/>
            <a:ahLst/>
            <a:cxnLst/>
            <a:rect l="l" t="t" r="r" b="b"/>
            <a:pathLst>
              <a:path w="2944525" h="933359">
                <a:moveTo>
                  <a:pt x="44447" y="0"/>
                </a:moveTo>
                <a:lnTo>
                  <a:pt x="2900078" y="0"/>
                </a:lnTo>
                <a:cubicBezTo>
                  <a:pt x="2924626" y="0"/>
                  <a:pt x="2944525" y="19899"/>
                  <a:pt x="2944525" y="44447"/>
                </a:cubicBezTo>
                <a:lnTo>
                  <a:pt x="2944525" y="888912"/>
                </a:lnTo>
                <a:cubicBezTo>
                  <a:pt x="2944525" y="913459"/>
                  <a:pt x="2924626" y="933359"/>
                  <a:pt x="2900078" y="933359"/>
                </a:cubicBezTo>
                <a:lnTo>
                  <a:pt x="44447" y="933359"/>
                </a:lnTo>
                <a:cubicBezTo>
                  <a:pt x="19899" y="933359"/>
                  <a:pt x="0" y="913459"/>
                  <a:pt x="0" y="888912"/>
                </a:cubicBezTo>
                <a:lnTo>
                  <a:pt x="0" y="44447"/>
                </a:lnTo>
                <a:cubicBezTo>
                  <a:pt x="0" y="19916"/>
                  <a:pt x="19916" y="0"/>
                  <a:pt x="4444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8" name="Text 16"/>
          <p:cNvSpPr/>
          <p:nvPr/>
        </p:nvSpPr>
        <p:spPr>
          <a:xfrm>
            <a:off x="6679627" y="2595492"/>
            <a:ext cx="2900079" cy="355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16%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707406" y="2950916"/>
            <a:ext cx="2844522" cy="222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25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712962" y="3173144"/>
            <a:ext cx="2833411" cy="177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84% false alarms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9688459" y="2506601"/>
            <a:ext cx="2944525" cy="933359"/>
          </a:xfrm>
          <a:custGeom>
            <a:avLst/>
            <a:gdLst/>
            <a:ahLst/>
            <a:cxnLst/>
            <a:rect l="l" t="t" r="r" b="b"/>
            <a:pathLst>
              <a:path w="2944525" h="933359">
                <a:moveTo>
                  <a:pt x="44447" y="0"/>
                </a:moveTo>
                <a:lnTo>
                  <a:pt x="2900078" y="0"/>
                </a:lnTo>
                <a:cubicBezTo>
                  <a:pt x="2924626" y="0"/>
                  <a:pt x="2944525" y="19899"/>
                  <a:pt x="2944525" y="44447"/>
                </a:cubicBezTo>
                <a:lnTo>
                  <a:pt x="2944525" y="888912"/>
                </a:lnTo>
                <a:cubicBezTo>
                  <a:pt x="2944525" y="913459"/>
                  <a:pt x="2924626" y="933359"/>
                  <a:pt x="2900078" y="933359"/>
                </a:cubicBezTo>
                <a:lnTo>
                  <a:pt x="44447" y="933359"/>
                </a:lnTo>
                <a:cubicBezTo>
                  <a:pt x="19899" y="933359"/>
                  <a:pt x="0" y="913459"/>
                  <a:pt x="0" y="888912"/>
                </a:cubicBezTo>
                <a:lnTo>
                  <a:pt x="0" y="44447"/>
                </a:lnTo>
                <a:cubicBezTo>
                  <a:pt x="0" y="19916"/>
                  <a:pt x="19916" y="0"/>
                  <a:pt x="4444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22" name="Text 20"/>
          <p:cNvSpPr/>
          <p:nvPr/>
        </p:nvSpPr>
        <p:spPr>
          <a:xfrm>
            <a:off x="9710682" y="2595492"/>
            <a:ext cx="2900079" cy="355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0.25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738461" y="2950916"/>
            <a:ext cx="2844522" cy="222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25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F1 Score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744016" y="3173144"/>
            <a:ext cx="2833411" cy="177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Modest performance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2719376" y="2506601"/>
            <a:ext cx="2944525" cy="933359"/>
          </a:xfrm>
          <a:custGeom>
            <a:avLst/>
            <a:gdLst/>
            <a:ahLst/>
            <a:cxnLst/>
            <a:rect l="l" t="t" r="r" b="b"/>
            <a:pathLst>
              <a:path w="2944525" h="933359">
                <a:moveTo>
                  <a:pt x="44447" y="0"/>
                </a:moveTo>
                <a:lnTo>
                  <a:pt x="2900078" y="0"/>
                </a:lnTo>
                <a:cubicBezTo>
                  <a:pt x="2924626" y="0"/>
                  <a:pt x="2944525" y="19899"/>
                  <a:pt x="2944525" y="44447"/>
                </a:cubicBezTo>
                <a:lnTo>
                  <a:pt x="2944525" y="888912"/>
                </a:lnTo>
                <a:cubicBezTo>
                  <a:pt x="2944525" y="913459"/>
                  <a:pt x="2924626" y="933359"/>
                  <a:pt x="2900078" y="933359"/>
                </a:cubicBezTo>
                <a:lnTo>
                  <a:pt x="44447" y="933359"/>
                </a:lnTo>
                <a:cubicBezTo>
                  <a:pt x="19899" y="933359"/>
                  <a:pt x="0" y="913459"/>
                  <a:pt x="0" y="888912"/>
                </a:cubicBezTo>
                <a:lnTo>
                  <a:pt x="0" y="44447"/>
                </a:lnTo>
                <a:cubicBezTo>
                  <a:pt x="0" y="19916"/>
                  <a:pt x="19916" y="0"/>
                  <a:pt x="4444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26" name="Text 24"/>
          <p:cNvSpPr/>
          <p:nvPr/>
        </p:nvSpPr>
        <p:spPr>
          <a:xfrm>
            <a:off x="12741599" y="2595492"/>
            <a:ext cx="2900079" cy="355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5.23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2769377" y="2950916"/>
            <a:ext cx="2844522" cy="2222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25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FP per TP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774933" y="3173144"/>
            <a:ext cx="2833411" cy="177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cost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95572" y="3528569"/>
            <a:ext cx="15067079" cy="1511152"/>
          </a:xfrm>
          <a:custGeom>
            <a:avLst/>
            <a:gdLst/>
            <a:ahLst/>
            <a:cxnLst/>
            <a:rect l="l" t="t" r="r" b="b"/>
            <a:pathLst>
              <a:path w="15067079" h="1511152">
                <a:moveTo>
                  <a:pt x="44443" y="0"/>
                </a:moveTo>
                <a:lnTo>
                  <a:pt x="15022636" y="0"/>
                </a:lnTo>
                <a:cubicBezTo>
                  <a:pt x="15047181" y="0"/>
                  <a:pt x="15067079" y="19898"/>
                  <a:pt x="15067079" y="44443"/>
                </a:cubicBezTo>
                <a:lnTo>
                  <a:pt x="15067079" y="1466709"/>
                </a:lnTo>
                <a:cubicBezTo>
                  <a:pt x="15067079" y="1491255"/>
                  <a:pt x="15047181" y="1511152"/>
                  <a:pt x="15022636" y="1511152"/>
                </a:cubicBezTo>
                <a:lnTo>
                  <a:pt x="44443" y="1511152"/>
                </a:lnTo>
                <a:cubicBezTo>
                  <a:pt x="19898" y="1511152"/>
                  <a:pt x="0" y="1491255"/>
                  <a:pt x="0" y="1466709"/>
                </a:cubicBezTo>
                <a:lnTo>
                  <a:pt x="0" y="44443"/>
                </a:lnTo>
                <a:cubicBezTo>
                  <a:pt x="0" y="19914"/>
                  <a:pt x="19914" y="0"/>
                  <a:pt x="44443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30" name="Text 28"/>
          <p:cNvSpPr/>
          <p:nvPr/>
        </p:nvSpPr>
        <p:spPr>
          <a:xfrm>
            <a:off x="684463" y="3617460"/>
            <a:ext cx="14978187" cy="26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Limited Performance: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84463" y="3928580"/>
            <a:ext cx="14967076" cy="10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225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Weak individual feature correlations (all |r| &lt; 0.08)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225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Non-linear fraud patterns; logistic regression is inherently linear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225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Severe class imbalance (88:12) with limited minority examples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225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High-cardinality features create sparse, noisy encodings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44457" y="5324169"/>
            <a:ext cx="7600208" cy="1644489"/>
          </a:xfrm>
          <a:custGeom>
            <a:avLst/>
            <a:gdLst/>
            <a:ahLst/>
            <a:cxnLst/>
            <a:rect l="l" t="t" r="r" b="b"/>
            <a:pathLst>
              <a:path w="7600208" h="1644489">
                <a:moveTo>
                  <a:pt x="88885" y="0"/>
                </a:moveTo>
                <a:lnTo>
                  <a:pt x="7511323" y="0"/>
                </a:lnTo>
                <a:cubicBezTo>
                  <a:pt x="7560413" y="0"/>
                  <a:pt x="7600208" y="39795"/>
                  <a:pt x="7600208" y="88885"/>
                </a:cubicBezTo>
                <a:lnTo>
                  <a:pt x="7600208" y="1555605"/>
                </a:lnTo>
                <a:cubicBezTo>
                  <a:pt x="7600208" y="1604694"/>
                  <a:pt x="7560413" y="1644489"/>
                  <a:pt x="7511323" y="1644489"/>
                </a:cubicBezTo>
                <a:lnTo>
                  <a:pt x="88885" y="1644489"/>
                </a:lnTo>
                <a:cubicBezTo>
                  <a:pt x="39795" y="1644489"/>
                  <a:pt x="0" y="1604694"/>
                  <a:pt x="0" y="1555605"/>
                </a:cubicBezTo>
                <a:lnTo>
                  <a:pt x="0" y="88885"/>
                </a:lnTo>
                <a:cubicBezTo>
                  <a:pt x="0" y="39828"/>
                  <a:pt x="39828" y="0"/>
                  <a:pt x="88885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05572" y="5501952"/>
            <a:ext cx="222228" cy="222228"/>
          </a:xfrm>
          <a:custGeom>
            <a:avLst/>
            <a:gdLst/>
            <a:ahLst/>
            <a:cxnLst/>
            <a:rect l="l" t="t" r="r" b="b"/>
            <a:pathLst>
              <a:path w="222228" h="222228">
                <a:moveTo>
                  <a:pt x="111114" y="222228"/>
                </a:moveTo>
                <a:cubicBezTo>
                  <a:pt x="172440" y="222228"/>
                  <a:pt x="222228" y="172440"/>
                  <a:pt x="222228" y="111114"/>
                </a:cubicBezTo>
                <a:cubicBezTo>
                  <a:pt x="222228" y="49789"/>
                  <a:pt x="172440" y="0"/>
                  <a:pt x="111114" y="0"/>
                </a:cubicBezTo>
                <a:cubicBezTo>
                  <a:pt x="49789" y="0"/>
                  <a:pt x="0" y="49789"/>
                  <a:pt x="0" y="111114"/>
                </a:cubicBezTo>
                <a:cubicBezTo>
                  <a:pt x="0" y="172440"/>
                  <a:pt x="49789" y="222228"/>
                  <a:pt x="111114" y="222228"/>
                </a:cubicBezTo>
                <a:close/>
                <a:moveTo>
                  <a:pt x="147747" y="92320"/>
                </a:moveTo>
                <a:lnTo>
                  <a:pt x="113024" y="147877"/>
                </a:lnTo>
                <a:cubicBezTo>
                  <a:pt x="111201" y="150785"/>
                  <a:pt x="108076" y="152608"/>
                  <a:pt x="104647" y="152782"/>
                </a:cubicBezTo>
                <a:cubicBezTo>
                  <a:pt x="101218" y="152956"/>
                  <a:pt x="97919" y="151393"/>
                  <a:pt x="95879" y="148615"/>
                </a:cubicBezTo>
                <a:lnTo>
                  <a:pt x="75045" y="120837"/>
                </a:lnTo>
                <a:cubicBezTo>
                  <a:pt x="71573" y="116236"/>
                  <a:pt x="72528" y="109725"/>
                  <a:pt x="77129" y="106253"/>
                </a:cubicBezTo>
                <a:cubicBezTo>
                  <a:pt x="81730" y="102781"/>
                  <a:pt x="88240" y="103735"/>
                  <a:pt x="91713" y="108336"/>
                </a:cubicBezTo>
                <a:lnTo>
                  <a:pt x="103432" y="123962"/>
                </a:lnTo>
                <a:lnTo>
                  <a:pt x="130082" y="81296"/>
                </a:lnTo>
                <a:cubicBezTo>
                  <a:pt x="133120" y="76434"/>
                  <a:pt x="139544" y="74915"/>
                  <a:pt x="144448" y="77997"/>
                </a:cubicBezTo>
                <a:cubicBezTo>
                  <a:pt x="149353" y="81079"/>
                  <a:pt x="150829" y="87459"/>
                  <a:pt x="147747" y="92364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4" name="Text 32"/>
          <p:cNvSpPr/>
          <p:nvPr/>
        </p:nvSpPr>
        <p:spPr>
          <a:xfrm>
            <a:off x="855579" y="5457506"/>
            <a:ext cx="7166863" cy="3111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What Works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77794" y="5857517"/>
            <a:ext cx="7422425" cy="26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Screening tool: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Flag top-risk claims for investigator review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77794" y="6213082"/>
            <a:ext cx="7422425" cy="26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Probability ranking: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Use predicted fraud probability to prioritize cases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77794" y="6568647"/>
            <a:ext cx="7422425" cy="26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Trend detection: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Monitor fraud patterns over time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217447" y="5324169"/>
            <a:ext cx="7600208" cy="1644489"/>
          </a:xfrm>
          <a:custGeom>
            <a:avLst/>
            <a:gdLst/>
            <a:ahLst/>
            <a:cxnLst/>
            <a:rect l="l" t="t" r="r" b="b"/>
            <a:pathLst>
              <a:path w="7600208" h="1644489">
                <a:moveTo>
                  <a:pt x="88885" y="0"/>
                </a:moveTo>
                <a:lnTo>
                  <a:pt x="7511323" y="0"/>
                </a:lnTo>
                <a:cubicBezTo>
                  <a:pt x="7560413" y="0"/>
                  <a:pt x="7600208" y="39795"/>
                  <a:pt x="7600208" y="88885"/>
                </a:cubicBezTo>
                <a:lnTo>
                  <a:pt x="7600208" y="1555605"/>
                </a:lnTo>
                <a:cubicBezTo>
                  <a:pt x="7600208" y="1604694"/>
                  <a:pt x="7560413" y="1644489"/>
                  <a:pt x="7511323" y="1644489"/>
                </a:cubicBezTo>
                <a:lnTo>
                  <a:pt x="88885" y="1644489"/>
                </a:lnTo>
                <a:cubicBezTo>
                  <a:pt x="39795" y="1644489"/>
                  <a:pt x="0" y="1604694"/>
                  <a:pt x="0" y="1555605"/>
                </a:cubicBezTo>
                <a:lnTo>
                  <a:pt x="0" y="88885"/>
                </a:lnTo>
                <a:cubicBezTo>
                  <a:pt x="0" y="39828"/>
                  <a:pt x="39828" y="0"/>
                  <a:pt x="88885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8378562" y="5501952"/>
            <a:ext cx="222228" cy="222228"/>
          </a:xfrm>
          <a:custGeom>
            <a:avLst/>
            <a:gdLst/>
            <a:ahLst/>
            <a:cxnLst/>
            <a:rect l="l" t="t" r="r" b="b"/>
            <a:pathLst>
              <a:path w="222228" h="222228">
                <a:moveTo>
                  <a:pt x="111114" y="222228"/>
                </a:moveTo>
                <a:cubicBezTo>
                  <a:pt x="172440" y="222228"/>
                  <a:pt x="222228" y="172440"/>
                  <a:pt x="222228" y="111114"/>
                </a:cubicBezTo>
                <a:cubicBezTo>
                  <a:pt x="222228" y="49789"/>
                  <a:pt x="172440" y="0"/>
                  <a:pt x="111114" y="0"/>
                </a:cubicBezTo>
                <a:cubicBezTo>
                  <a:pt x="49789" y="0"/>
                  <a:pt x="0" y="49789"/>
                  <a:pt x="0" y="111114"/>
                </a:cubicBezTo>
                <a:cubicBezTo>
                  <a:pt x="0" y="172440"/>
                  <a:pt x="49789" y="222228"/>
                  <a:pt x="111114" y="222228"/>
                </a:cubicBezTo>
                <a:close/>
                <a:moveTo>
                  <a:pt x="72485" y="72485"/>
                </a:moveTo>
                <a:cubicBezTo>
                  <a:pt x="76565" y="68405"/>
                  <a:pt x="83162" y="68405"/>
                  <a:pt x="87199" y="72485"/>
                </a:cubicBezTo>
                <a:lnTo>
                  <a:pt x="111071" y="96357"/>
                </a:lnTo>
                <a:lnTo>
                  <a:pt x="134943" y="72485"/>
                </a:lnTo>
                <a:cubicBezTo>
                  <a:pt x="139023" y="68405"/>
                  <a:pt x="145620" y="68405"/>
                  <a:pt x="149657" y="72485"/>
                </a:cubicBezTo>
                <a:cubicBezTo>
                  <a:pt x="153693" y="76565"/>
                  <a:pt x="153737" y="83162"/>
                  <a:pt x="149657" y="87199"/>
                </a:cubicBezTo>
                <a:lnTo>
                  <a:pt x="125785" y="111071"/>
                </a:lnTo>
                <a:lnTo>
                  <a:pt x="149657" y="134943"/>
                </a:lnTo>
                <a:cubicBezTo>
                  <a:pt x="153737" y="139023"/>
                  <a:pt x="153737" y="145620"/>
                  <a:pt x="149657" y="149657"/>
                </a:cubicBezTo>
                <a:cubicBezTo>
                  <a:pt x="145577" y="153693"/>
                  <a:pt x="138979" y="153737"/>
                  <a:pt x="134943" y="149657"/>
                </a:cubicBezTo>
                <a:lnTo>
                  <a:pt x="111071" y="125785"/>
                </a:lnTo>
                <a:lnTo>
                  <a:pt x="87199" y="149657"/>
                </a:lnTo>
                <a:cubicBezTo>
                  <a:pt x="83119" y="153737"/>
                  <a:pt x="76521" y="153737"/>
                  <a:pt x="72485" y="149657"/>
                </a:cubicBezTo>
                <a:cubicBezTo>
                  <a:pt x="68448" y="145577"/>
                  <a:pt x="68405" y="138979"/>
                  <a:pt x="72485" y="134943"/>
                </a:cubicBezTo>
                <a:lnTo>
                  <a:pt x="96357" y="111071"/>
                </a:lnTo>
                <a:lnTo>
                  <a:pt x="72485" y="87199"/>
                </a:lnTo>
                <a:cubicBezTo>
                  <a:pt x="68405" y="83119"/>
                  <a:pt x="68405" y="76521"/>
                  <a:pt x="72485" y="7248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0" name="Text 38"/>
          <p:cNvSpPr/>
          <p:nvPr/>
        </p:nvSpPr>
        <p:spPr>
          <a:xfrm>
            <a:off x="8628569" y="5457506"/>
            <a:ext cx="7166863" cy="3111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What Doesn't Work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350784" y="5857517"/>
            <a:ext cx="7422425" cy="26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 Standalone decision-maker: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84% false positive rate too high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350784" y="6213082"/>
            <a:ext cx="7422425" cy="26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 Autonomous claim rejection: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Requires human in the loop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50784" y="6568647"/>
            <a:ext cx="7422425" cy="26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 Real-time processing: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Model latency acceptable but not critical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44457" y="7101995"/>
            <a:ext cx="15367087" cy="1600044"/>
          </a:xfrm>
          <a:custGeom>
            <a:avLst/>
            <a:gdLst/>
            <a:ahLst/>
            <a:cxnLst/>
            <a:rect l="l" t="t" r="r" b="b"/>
            <a:pathLst>
              <a:path w="15367087" h="1600044">
                <a:moveTo>
                  <a:pt x="88898" y="0"/>
                </a:moveTo>
                <a:lnTo>
                  <a:pt x="15278188" y="0"/>
                </a:lnTo>
                <a:cubicBezTo>
                  <a:pt x="15327286" y="0"/>
                  <a:pt x="15367087" y="39801"/>
                  <a:pt x="15367087" y="88898"/>
                </a:cubicBezTo>
                <a:lnTo>
                  <a:pt x="15367087" y="1511145"/>
                </a:lnTo>
                <a:cubicBezTo>
                  <a:pt x="15367087" y="1560243"/>
                  <a:pt x="15327286" y="1600044"/>
                  <a:pt x="15278188" y="1600044"/>
                </a:cubicBezTo>
                <a:lnTo>
                  <a:pt x="88898" y="1600044"/>
                </a:lnTo>
                <a:cubicBezTo>
                  <a:pt x="39801" y="1600044"/>
                  <a:pt x="0" y="1560243"/>
                  <a:pt x="0" y="1511145"/>
                </a:cubicBezTo>
                <a:lnTo>
                  <a:pt x="0" y="88898"/>
                </a:lnTo>
                <a:cubicBezTo>
                  <a:pt x="0" y="39801"/>
                  <a:pt x="39801" y="0"/>
                  <a:pt x="888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605572" y="7279778"/>
            <a:ext cx="222228" cy="222228"/>
          </a:xfrm>
          <a:custGeom>
            <a:avLst/>
            <a:gdLst/>
            <a:ahLst/>
            <a:cxnLst/>
            <a:rect l="l" t="t" r="r" b="b"/>
            <a:pathLst>
              <a:path w="222228" h="222228">
                <a:moveTo>
                  <a:pt x="97181" y="13889"/>
                </a:moveTo>
                <a:lnTo>
                  <a:pt x="64108" y="13889"/>
                </a:lnTo>
                <a:cubicBezTo>
                  <a:pt x="51347" y="13889"/>
                  <a:pt x="40192" y="22613"/>
                  <a:pt x="37154" y="34984"/>
                </a:cubicBezTo>
                <a:lnTo>
                  <a:pt x="608" y="182514"/>
                </a:lnTo>
                <a:cubicBezTo>
                  <a:pt x="-2648" y="195622"/>
                  <a:pt x="7292" y="208339"/>
                  <a:pt x="20834" y="208339"/>
                </a:cubicBezTo>
                <a:lnTo>
                  <a:pt x="97181" y="208339"/>
                </a:lnTo>
                <a:lnTo>
                  <a:pt x="97181" y="180560"/>
                </a:lnTo>
                <a:cubicBezTo>
                  <a:pt x="97181" y="172878"/>
                  <a:pt x="103388" y="166671"/>
                  <a:pt x="111071" y="166671"/>
                </a:cubicBezTo>
                <a:cubicBezTo>
                  <a:pt x="118753" y="166671"/>
                  <a:pt x="124960" y="172878"/>
                  <a:pt x="124960" y="180560"/>
                </a:cubicBezTo>
                <a:lnTo>
                  <a:pt x="124960" y="208339"/>
                </a:lnTo>
                <a:lnTo>
                  <a:pt x="201394" y="208339"/>
                </a:lnTo>
                <a:cubicBezTo>
                  <a:pt x="214936" y="208339"/>
                  <a:pt x="224876" y="195622"/>
                  <a:pt x="221621" y="182514"/>
                </a:cubicBezTo>
                <a:lnTo>
                  <a:pt x="185118" y="34984"/>
                </a:lnTo>
                <a:cubicBezTo>
                  <a:pt x="182036" y="22613"/>
                  <a:pt x="170925" y="13889"/>
                  <a:pt x="158121" y="13889"/>
                </a:cubicBezTo>
                <a:lnTo>
                  <a:pt x="124960" y="13889"/>
                </a:lnTo>
                <a:lnTo>
                  <a:pt x="124960" y="41668"/>
                </a:lnTo>
                <a:cubicBezTo>
                  <a:pt x="124960" y="49350"/>
                  <a:pt x="118753" y="55557"/>
                  <a:pt x="111071" y="55557"/>
                </a:cubicBezTo>
                <a:cubicBezTo>
                  <a:pt x="103388" y="55557"/>
                  <a:pt x="97181" y="49350"/>
                  <a:pt x="97181" y="41668"/>
                </a:cubicBezTo>
                <a:lnTo>
                  <a:pt x="97181" y="13889"/>
                </a:lnTo>
                <a:close/>
                <a:moveTo>
                  <a:pt x="124960" y="97225"/>
                </a:moveTo>
                <a:lnTo>
                  <a:pt x="124960" y="125003"/>
                </a:lnTo>
                <a:cubicBezTo>
                  <a:pt x="124960" y="132686"/>
                  <a:pt x="118753" y="138893"/>
                  <a:pt x="111071" y="138893"/>
                </a:cubicBezTo>
                <a:cubicBezTo>
                  <a:pt x="103388" y="138893"/>
                  <a:pt x="97181" y="132686"/>
                  <a:pt x="97181" y="125003"/>
                </a:cubicBezTo>
                <a:lnTo>
                  <a:pt x="97181" y="97225"/>
                </a:lnTo>
                <a:cubicBezTo>
                  <a:pt x="97181" y="89542"/>
                  <a:pt x="103388" y="83336"/>
                  <a:pt x="111071" y="83336"/>
                </a:cubicBezTo>
                <a:cubicBezTo>
                  <a:pt x="118753" y="83336"/>
                  <a:pt x="124960" y="89542"/>
                  <a:pt x="124960" y="9722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6" name="Text 44"/>
          <p:cNvSpPr/>
          <p:nvPr/>
        </p:nvSpPr>
        <p:spPr>
          <a:xfrm>
            <a:off x="855579" y="7235332"/>
            <a:ext cx="14933742" cy="3111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Recommended Deployment Strategy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77794" y="7635343"/>
            <a:ext cx="15100413" cy="400011"/>
          </a:xfrm>
          <a:custGeom>
            <a:avLst/>
            <a:gdLst/>
            <a:ahLst/>
            <a:cxnLst/>
            <a:rect l="l" t="t" r="r" b="b"/>
            <a:pathLst>
              <a:path w="15100413" h="400011">
                <a:moveTo>
                  <a:pt x="44445" y="0"/>
                </a:moveTo>
                <a:lnTo>
                  <a:pt x="15055968" y="0"/>
                </a:lnTo>
                <a:cubicBezTo>
                  <a:pt x="15080514" y="0"/>
                  <a:pt x="15100413" y="19899"/>
                  <a:pt x="15100413" y="44445"/>
                </a:cubicBezTo>
                <a:lnTo>
                  <a:pt x="15100413" y="355566"/>
                </a:lnTo>
                <a:cubicBezTo>
                  <a:pt x="15100413" y="380112"/>
                  <a:pt x="15080514" y="400011"/>
                  <a:pt x="15055968" y="400011"/>
                </a:cubicBezTo>
                <a:lnTo>
                  <a:pt x="44445" y="400011"/>
                </a:lnTo>
                <a:cubicBezTo>
                  <a:pt x="19915" y="400011"/>
                  <a:pt x="0" y="380096"/>
                  <a:pt x="0" y="355566"/>
                </a:cubicBezTo>
                <a:lnTo>
                  <a:pt x="0" y="44445"/>
                </a:lnTo>
                <a:cubicBezTo>
                  <a:pt x="0" y="19915"/>
                  <a:pt x="19915" y="0"/>
                  <a:pt x="44445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8" name="Text 46"/>
          <p:cNvSpPr/>
          <p:nvPr/>
        </p:nvSpPr>
        <p:spPr>
          <a:xfrm>
            <a:off x="577794" y="7635343"/>
            <a:ext cx="15178193" cy="400011"/>
          </a:xfrm>
          <a:prstGeom prst="rect">
            <a:avLst/>
          </a:prstGeom>
          <a:noFill/>
          <a:ln/>
        </p:spPr>
        <p:txBody>
          <a:bodyPr wrap="square" lIns="88891" tIns="88891" rIns="88891" bIns="88891" rtlCol="0" anchor="ctr"/>
          <a:lstStyle/>
          <a:p>
            <a:pPr>
              <a:lnSpc>
                <a:spcPct val="120000"/>
              </a:lnSpc>
            </a:pPr>
            <a:r>
              <a:rPr lang="en-US" sz="1225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Incoming Claim → [Model] → Fraud Probability → [Investigator Review] → Final Decision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577794" y="8124246"/>
            <a:ext cx="4944580" cy="444457"/>
          </a:xfrm>
          <a:custGeom>
            <a:avLst/>
            <a:gdLst/>
            <a:ahLst/>
            <a:cxnLst/>
            <a:rect l="l" t="t" r="r" b="b"/>
            <a:pathLst>
              <a:path w="4944580" h="444457">
                <a:moveTo>
                  <a:pt x="44446" y="0"/>
                </a:moveTo>
                <a:lnTo>
                  <a:pt x="4900134" y="0"/>
                </a:lnTo>
                <a:cubicBezTo>
                  <a:pt x="4924681" y="0"/>
                  <a:pt x="4944580" y="19899"/>
                  <a:pt x="4944580" y="44446"/>
                </a:cubicBezTo>
                <a:lnTo>
                  <a:pt x="4944580" y="400011"/>
                </a:lnTo>
                <a:cubicBezTo>
                  <a:pt x="4944580" y="424558"/>
                  <a:pt x="4924681" y="444457"/>
                  <a:pt x="4900134" y="444457"/>
                </a:cubicBezTo>
                <a:lnTo>
                  <a:pt x="44446" y="444457"/>
                </a:lnTo>
                <a:cubicBezTo>
                  <a:pt x="19899" y="444457"/>
                  <a:pt x="0" y="424558"/>
                  <a:pt x="0" y="400011"/>
                </a:cubicBezTo>
                <a:lnTo>
                  <a:pt x="0" y="44446"/>
                </a:lnTo>
                <a:cubicBezTo>
                  <a:pt x="0" y="19915"/>
                  <a:pt x="19915" y="0"/>
                  <a:pt x="44446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577794" y="8124246"/>
            <a:ext cx="5033471" cy="444457"/>
          </a:xfrm>
          <a:prstGeom prst="rect">
            <a:avLst/>
          </a:prstGeom>
          <a:noFill/>
          <a:ln/>
        </p:spPr>
        <p:txBody>
          <a:bodyPr wrap="square" lIns="88891" tIns="88891" rIns="88891" bIns="88891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Step 1: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Run model, get fraud probability.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655988" y="8124246"/>
            <a:ext cx="4944580" cy="444457"/>
          </a:xfrm>
          <a:custGeom>
            <a:avLst/>
            <a:gdLst/>
            <a:ahLst/>
            <a:cxnLst/>
            <a:rect l="l" t="t" r="r" b="b"/>
            <a:pathLst>
              <a:path w="4944580" h="444457">
                <a:moveTo>
                  <a:pt x="44446" y="0"/>
                </a:moveTo>
                <a:lnTo>
                  <a:pt x="4900134" y="0"/>
                </a:lnTo>
                <a:cubicBezTo>
                  <a:pt x="4924681" y="0"/>
                  <a:pt x="4944580" y="19899"/>
                  <a:pt x="4944580" y="44446"/>
                </a:cubicBezTo>
                <a:lnTo>
                  <a:pt x="4944580" y="400011"/>
                </a:lnTo>
                <a:cubicBezTo>
                  <a:pt x="4944580" y="424558"/>
                  <a:pt x="4924681" y="444457"/>
                  <a:pt x="4900134" y="444457"/>
                </a:cubicBezTo>
                <a:lnTo>
                  <a:pt x="44446" y="444457"/>
                </a:lnTo>
                <a:cubicBezTo>
                  <a:pt x="19899" y="444457"/>
                  <a:pt x="0" y="424558"/>
                  <a:pt x="0" y="400011"/>
                </a:cubicBezTo>
                <a:lnTo>
                  <a:pt x="0" y="44446"/>
                </a:lnTo>
                <a:cubicBezTo>
                  <a:pt x="0" y="19915"/>
                  <a:pt x="19915" y="0"/>
                  <a:pt x="44446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5655988" y="8124246"/>
            <a:ext cx="5033471" cy="444457"/>
          </a:xfrm>
          <a:prstGeom prst="rect">
            <a:avLst/>
          </a:prstGeom>
          <a:noFill/>
          <a:ln/>
        </p:spPr>
        <p:txBody>
          <a:bodyPr wrap="square" lIns="88891" tIns="88891" rIns="88891" bIns="88891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Step 2: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Investigator review for high-priority cases.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0734321" y="8124246"/>
            <a:ext cx="4944580" cy="444457"/>
          </a:xfrm>
          <a:custGeom>
            <a:avLst/>
            <a:gdLst/>
            <a:ahLst/>
            <a:cxnLst/>
            <a:rect l="l" t="t" r="r" b="b"/>
            <a:pathLst>
              <a:path w="4944580" h="444457">
                <a:moveTo>
                  <a:pt x="44446" y="0"/>
                </a:moveTo>
                <a:lnTo>
                  <a:pt x="4900134" y="0"/>
                </a:lnTo>
                <a:cubicBezTo>
                  <a:pt x="4924681" y="0"/>
                  <a:pt x="4944580" y="19899"/>
                  <a:pt x="4944580" y="44446"/>
                </a:cubicBezTo>
                <a:lnTo>
                  <a:pt x="4944580" y="400011"/>
                </a:lnTo>
                <a:cubicBezTo>
                  <a:pt x="4944580" y="424558"/>
                  <a:pt x="4924681" y="444457"/>
                  <a:pt x="4900134" y="444457"/>
                </a:cubicBezTo>
                <a:lnTo>
                  <a:pt x="44446" y="444457"/>
                </a:lnTo>
                <a:cubicBezTo>
                  <a:pt x="19899" y="444457"/>
                  <a:pt x="0" y="424558"/>
                  <a:pt x="0" y="400011"/>
                </a:cubicBezTo>
                <a:lnTo>
                  <a:pt x="0" y="44446"/>
                </a:lnTo>
                <a:cubicBezTo>
                  <a:pt x="0" y="19915"/>
                  <a:pt x="19915" y="0"/>
                  <a:pt x="44446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10734321" y="8124246"/>
            <a:ext cx="5033471" cy="444457"/>
          </a:xfrm>
          <a:prstGeom prst="rect">
            <a:avLst/>
          </a:prstGeom>
          <a:noFill/>
          <a:ln/>
        </p:spPr>
        <p:txBody>
          <a:bodyPr wrap="square" lIns="88891" tIns="88891" rIns="88891" bIns="88891" rtlCol="0" anchor="ctr"/>
          <a:lstStyle/>
          <a:p>
            <a:pPr>
              <a:lnSpc>
                <a:spcPct val="13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Step 3: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Make final decision (Approve/Deny).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stockcake.com/443a5dc47b94bae8d30779408aa862ffe4f5d73c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34238" b="34238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5719445" y="308297"/>
            <a:ext cx="48133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7200" b="1" dirty="0">
                <a:solidFill>
                  <a:srgbClr val="F7FAFC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15200" y="1425897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" name="Text 3"/>
          <p:cNvSpPr/>
          <p:nvPr/>
        </p:nvSpPr>
        <p:spPr>
          <a:xfrm>
            <a:off x="5852795" y="1781497"/>
            <a:ext cx="4546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Takeaways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463800" y="2746697"/>
            <a:ext cx="11353800" cy="1155700"/>
          </a:xfrm>
          <a:custGeom>
            <a:avLst/>
            <a:gdLst/>
            <a:ahLst/>
            <a:cxnLst/>
            <a:rect l="l" t="t" r="r" b="b"/>
            <a:pathLst>
              <a:path w="11353800" h="1155700">
                <a:moveTo>
                  <a:pt x="50800" y="0"/>
                </a:moveTo>
                <a:lnTo>
                  <a:pt x="11252202" y="0"/>
                </a:lnTo>
                <a:cubicBezTo>
                  <a:pt x="11308313" y="0"/>
                  <a:pt x="11353800" y="45487"/>
                  <a:pt x="11353800" y="101598"/>
                </a:cubicBezTo>
                <a:lnTo>
                  <a:pt x="11353800" y="1054102"/>
                </a:lnTo>
                <a:cubicBezTo>
                  <a:pt x="11353800" y="1110213"/>
                  <a:pt x="11308313" y="1155700"/>
                  <a:pt x="11252202" y="1155700"/>
                </a:cubicBezTo>
                <a:lnTo>
                  <a:pt x="50800" y="1155700"/>
                </a:lnTo>
                <a:cubicBezTo>
                  <a:pt x="22763" y="1155700"/>
                  <a:pt x="0" y="1132937"/>
                  <a:pt x="0" y="11049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2463800" y="2746697"/>
            <a:ext cx="50800" cy="1155700"/>
          </a:xfrm>
          <a:custGeom>
            <a:avLst/>
            <a:gdLst/>
            <a:ahLst/>
            <a:cxnLst/>
            <a:rect l="l" t="t" r="r" b="b"/>
            <a:pathLst>
              <a:path w="50800" h="1155700">
                <a:moveTo>
                  <a:pt x="50800" y="0"/>
                </a:moveTo>
                <a:lnTo>
                  <a:pt x="50800" y="0"/>
                </a:lnTo>
                <a:lnTo>
                  <a:pt x="50800" y="1155700"/>
                </a:lnTo>
                <a:lnTo>
                  <a:pt x="50800" y="1155700"/>
                </a:lnTo>
                <a:cubicBezTo>
                  <a:pt x="22763" y="1155700"/>
                  <a:pt x="0" y="1132937"/>
                  <a:pt x="0" y="11049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Text 6"/>
          <p:cNvSpPr/>
          <p:nvPr/>
        </p:nvSpPr>
        <p:spPr>
          <a:xfrm>
            <a:off x="2635250" y="2949897"/>
            <a:ext cx="11036300" cy="749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project demonstrates a </a:t>
            </a:r>
            <a:r>
              <a:rPr lang="en-US" sz="18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rigorous fraud detection pipeline</a:t>
            </a:r>
            <a:r>
              <a:rPr lang="en-US" sz="18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clear interpretation of limitations. We successfully extracted meaningful signal from weak features using careful pipeline engineering.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438400" y="4099247"/>
            <a:ext cx="3657600" cy="1701800"/>
          </a:xfrm>
          <a:custGeom>
            <a:avLst/>
            <a:gdLst/>
            <a:ahLst/>
            <a:cxnLst/>
            <a:rect l="l" t="t" r="r" b="b"/>
            <a:pathLst>
              <a:path w="3657600" h="1701800">
                <a:moveTo>
                  <a:pt x="101597" y="0"/>
                </a:moveTo>
                <a:lnTo>
                  <a:pt x="3556003" y="0"/>
                </a:lnTo>
                <a:cubicBezTo>
                  <a:pt x="3612113" y="0"/>
                  <a:pt x="3657600" y="45487"/>
                  <a:pt x="3657600" y="101597"/>
                </a:cubicBezTo>
                <a:lnTo>
                  <a:pt x="3657600" y="1600203"/>
                </a:lnTo>
                <a:cubicBezTo>
                  <a:pt x="3657600" y="1656313"/>
                  <a:pt x="3612113" y="1701800"/>
                  <a:pt x="3556003" y="1701800"/>
                </a:cubicBezTo>
                <a:lnTo>
                  <a:pt x="101597" y="1701800"/>
                </a:lnTo>
                <a:cubicBezTo>
                  <a:pt x="45487" y="1701800"/>
                  <a:pt x="0" y="1656313"/>
                  <a:pt x="0" y="16002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4079875" y="425164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381000"/>
                </a:moveTo>
                <a:cubicBezTo>
                  <a:pt x="295640" y="381000"/>
                  <a:pt x="381000" y="295640"/>
                  <a:pt x="381000" y="190500"/>
                </a:cubicBezTo>
                <a:cubicBezTo>
                  <a:pt x="381000" y="85360"/>
                  <a:pt x="295640" y="0"/>
                  <a:pt x="190500" y="0"/>
                </a:cubicBezTo>
                <a:cubicBezTo>
                  <a:pt x="85360" y="0"/>
                  <a:pt x="0" y="85360"/>
                  <a:pt x="0" y="190500"/>
                </a:cubicBezTo>
                <a:cubicBezTo>
                  <a:pt x="0" y="295640"/>
                  <a:pt x="85360" y="381000"/>
                  <a:pt x="190500" y="381000"/>
                </a:cubicBezTo>
                <a:close/>
                <a:moveTo>
                  <a:pt x="253305" y="158279"/>
                </a:moveTo>
                <a:lnTo>
                  <a:pt x="193774" y="253529"/>
                </a:lnTo>
                <a:cubicBezTo>
                  <a:pt x="190649" y="258514"/>
                  <a:pt x="185291" y="261640"/>
                  <a:pt x="179412" y="261938"/>
                </a:cubicBezTo>
                <a:cubicBezTo>
                  <a:pt x="173534" y="262235"/>
                  <a:pt x="167878" y="259556"/>
                  <a:pt x="164381" y="254794"/>
                </a:cubicBezTo>
                <a:lnTo>
                  <a:pt x="128662" y="207169"/>
                </a:lnTo>
                <a:cubicBezTo>
                  <a:pt x="122709" y="199281"/>
                  <a:pt x="124346" y="188119"/>
                  <a:pt x="132234" y="182166"/>
                </a:cubicBezTo>
                <a:cubicBezTo>
                  <a:pt x="140122" y="176212"/>
                  <a:pt x="151284" y="177850"/>
                  <a:pt x="157237" y="185738"/>
                </a:cubicBezTo>
                <a:lnTo>
                  <a:pt x="177329" y="212527"/>
                </a:lnTo>
                <a:lnTo>
                  <a:pt x="223019" y="139378"/>
                </a:lnTo>
                <a:cubicBezTo>
                  <a:pt x="228228" y="131043"/>
                  <a:pt x="239241" y="128439"/>
                  <a:pt x="247650" y="133722"/>
                </a:cubicBezTo>
                <a:cubicBezTo>
                  <a:pt x="256059" y="139005"/>
                  <a:pt x="258589" y="149944"/>
                  <a:pt x="253305" y="158353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9"/>
          <p:cNvSpPr/>
          <p:nvPr/>
        </p:nvSpPr>
        <p:spPr>
          <a:xfrm>
            <a:off x="2533650" y="4734247"/>
            <a:ext cx="346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Rigorous Pipeline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546350" y="5140647"/>
            <a:ext cx="3441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Leak-free preprocessing with SMOTE in CV folds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99200" y="4099247"/>
            <a:ext cx="3657600" cy="1701800"/>
          </a:xfrm>
          <a:custGeom>
            <a:avLst/>
            <a:gdLst/>
            <a:ahLst/>
            <a:cxnLst/>
            <a:rect l="l" t="t" r="r" b="b"/>
            <a:pathLst>
              <a:path w="3657600" h="1701800">
                <a:moveTo>
                  <a:pt x="101597" y="0"/>
                </a:moveTo>
                <a:lnTo>
                  <a:pt x="3556003" y="0"/>
                </a:lnTo>
                <a:cubicBezTo>
                  <a:pt x="3612113" y="0"/>
                  <a:pt x="3657600" y="45487"/>
                  <a:pt x="3657600" y="101597"/>
                </a:cubicBezTo>
                <a:lnTo>
                  <a:pt x="3657600" y="1600203"/>
                </a:lnTo>
                <a:cubicBezTo>
                  <a:pt x="3657600" y="1656313"/>
                  <a:pt x="3612113" y="1701800"/>
                  <a:pt x="3556003" y="1701800"/>
                </a:cubicBezTo>
                <a:lnTo>
                  <a:pt x="101597" y="1701800"/>
                </a:lnTo>
                <a:cubicBezTo>
                  <a:pt x="45487" y="1701800"/>
                  <a:pt x="0" y="1656313"/>
                  <a:pt x="0" y="16002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7940675" y="425164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6" name="Text 13"/>
          <p:cNvSpPr/>
          <p:nvPr/>
        </p:nvSpPr>
        <p:spPr>
          <a:xfrm>
            <a:off x="6394450" y="4734247"/>
            <a:ext cx="346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Metrics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407150" y="5140647"/>
            <a:ext cx="3441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ROC AUC 0.64 with honest performance evaluation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0160000" y="4099247"/>
            <a:ext cx="3657600" cy="1701800"/>
          </a:xfrm>
          <a:custGeom>
            <a:avLst/>
            <a:gdLst/>
            <a:ahLst/>
            <a:cxnLst/>
            <a:rect l="l" t="t" r="r" b="b"/>
            <a:pathLst>
              <a:path w="3657600" h="1701800">
                <a:moveTo>
                  <a:pt x="101597" y="0"/>
                </a:moveTo>
                <a:lnTo>
                  <a:pt x="3556003" y="0"/>
                </a:lnTo>
                <a:cubicBezTo>
                  <a:pt x="3612113" y="0"/>
                  <a:pt x="3657600" y="45487"/>
                  <a:pt x="3657600" y="101597"/>
                </a:cubicBezTo>
                <a:lnTo>
                  <a:pt x="3657600" y="1600203"/>
                </a:lnTo>
                <a:cubicBezTo>
                  <a:pt x="3657600" y="1656313"/>
                  <a:pt x="3612113" y="1701800"/>
                  <a:pt x="3556003" y="1701800"/>
                </a:cubicBezTo>
                <a:lnTo>
                  <a:pt x="101597" y="1701800"/>
                </a:lnTo>
                <a:cubicBezTo>
                  <a:pt x="45487" y="1701800"/>
                  <a:pt x="0" y="1656313"/>
                  <a:pt x="0" y="16002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11801475" y="425164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0" y="71438"/>
                </a:moveTo>
                <a:cubicBezTo>
                  <a:pt x="381000" y="108793"/>
                  <a:pt x="337021" y="164529"/>
                  <a:pt x="318046" y="186779"/>
                </a:cubicBezTo>
                <a:cubicBezTo>
                  <a:pt x="315218" y="190054"/>
                  <a:pt x="311051" y="191319"/>
                  <a:pt x="307256" y="190500"/>
                </a:cubicBezTo>
                <a:lnTo>
                  <a:pt x="238125" y="190500"/>
                </a:lnTo>
                <a:cubicBezTo>
                  <a:pt x="224954" y="190500"/>
                  <a:pt x="214313" y="201141"/>
                  <a:pt x="214313" y="214313"/>
                </a:cubicBezTo>
                <a:cubicBezTo>
                  <a:pt x="214313" y="227484"/>
                  <a:pt x="224954" y="238125"/>
                  <a:pt x="238125" y="238125"/>
                </a:cubicBezTo>
                <a:lnTo>
                  <a:pt x="309563" y="238125"/>
                </a:lnTo>
                <a:cubicBezTo>
                  <a:pt x="349002" y="238125"/>
                  <a:pt x="381000" y="270123"/>
                  <a:pt x="381000" y="309563"/>
                </a:cubicBezTo>
                <a:cubicBezTo>
                  <a:pt x="381000" y="349002"/>
                  <a:pt x="349002" y="381000"/>
                  <a:pt x="309563" y="381000"/>
                </a:cubicBezTo>
                <a:lnTo>
                  <a:pt x="103882" y="381000"/>
                </a:lnTo>
                <a:cubicBezTo>
                  <a:pt x="110356" y="373633"/>
                  <a:pt x="118244" y="364182"/>
                  <a:pt x="126206" y="353616"/>
                </a:cubicBezTo>
                <a:cubicBezTo>
                  <a:pt x="130894" y="347365"/>
                  <a:pt x="135731" y="340519"/>
                  <a:pt x="140345" y="333375"/>
                </a:cubicBezTo>
                <a:lnTo>
                  <a:pt x="309563" y="333375"/>
                </a:lnTo>
                <a:cubicBezTo>
                  <a:pt x="322734" y="333375"/>
                  <a:pt x="333375" y="322734"/>
                  <a:pt x="333375" y="309563"/>
                </a:cubicBezTo>
                <a:cubicBezTo>
                  <a:pt x="333375" y="296391"/>
                  <a:pt x="322734" y="285750"/>
                  <a:pt x="309563" y="285750"/>
                </a:cubicBezTo>
                <a:lnTo>
                  <a:pt x="238125" y="285750"/>
                </a:lnTo>
                <a:cubicBezTo>
                  <a:pt x="198686" y="285750"/>
                  <a:pt x="166688" y="253752"/>
                  <a:pt x="166688" y="214313"/>
                </a:cubicBezTo>
                <a:cubicBezTo>
                  <a:pt x="166688" y="174873"/>
                  <a:pt x="198686" y="142875"/>
                  <a:pt x="238125" y="142875"/>
                </a:cubicBezTo>
                <a:lnTo>
                  <a:pt x="267742" y="142875"/>
                </a:lnTo>
                <a:cubicBezTo>
                  <a:pt x="252115" y="119435"/>
                  <a:pt x="238125" y="92497"/>
                  <a:pt x="238125" y="71438"/>
                </a:cubicBezTo>
                <a:cubicBezTo>
                  <a:pt x="238125" y="31998"/>
                  <a:pt x="270123" y="0"/>
                  <a:pt x="309563" y="0"/>
                </a:cubicBezTo>
                <a:cubicBezTo>
                  <a:pt x="349002" y="0"/>
                  <a:pt x="381000" y="31998"/>
                  <a:pt x="381000" y="71438"/>
                </a:cubicBezTo>
                <a:close/>
                <a:moveTo>
                  <a:pt x="87139" y="363959"/>
                </a:moveTo>
                <a:cubicBezTo>
                  <a:pt x="84311" y="367159"/>
                  <a:pt x="81781" y="369987"/>
                  <a:pt x="79623" y="372368"/>
                </a:cubicBezTo>
                <a:lnTo>
                  <a:pt x="78284" y="373856"/>
                </a:lnTo>
                <a:lnTo>
                  <a:pt x="78135" y="373707"/>
                </a:lnTo>
                <a:cubicBezTo>
                  <a:pt x="73670" y="377130"/>
                  <a:pt x="67270" y="376684"/>
                  <a:pt x="63252" y="372368"/>
                </a:cubicBezTo>
                <a:cubicBezTo>
                  <a:pt x="44500" y="351979"/>
                  <a:pt x="0" y="299517"/>
                  <a:pt x="0" y="261938"/>
                </a:cubicBezTo>
                <a:cubicBezTo>
                  <a:pt x="0" y="222498"/>
                  <a:pt x="31998" y="190500"/>
                  <a:pt x="71438" y="190500"/>
                </a:cubicBezTo>
                <a:cubicBezTo>
                  <a:pt x="110877" y="190500"/>
                  <a:pt x="142875" y="222498"/>
                  <a:pt x="142875" y="261938"/>
                </a:cubicBezTo>
                <a:cubicBezTo>
                  <a:pt x="142875" y="284262"/>
                  <a:pt x="127174" y="311795"/>
                  <a:pt x="110505" y="334789"/>
                </a:cubicBezTo>
                <a:cubicBezTo>
                  <a:pt x="102543" y="345728"/>
                  <a:pt x="94357" y="355625"/>
                  <a:pt x="87585" y="363438"/>
                </a:cubicBezTo>
                <a:lnTo>
                  <a:pt x="87139" y="363959"/>
                </a:lnTo>
                <a:close/>
                <a:moveTo>
                  <a:pt x="95250" y="261938"/>
                </a:moveTo>
                <a:cubicBezTo>
                  <a:pt x="95250" y="248795"/>
                  <a:pt x="84580" y="238125"/>
                  <a:pt x="71438" y="238125"/>
                </a:cubicBezTo>
                <a:cubicBezTo>
                  <a:pt x="58295" y="238125"/>
                  <a:pt x="47625" y="248795"/>
                  <a:pt x="47625" y="261938"/>
                </a:cubicBezTo>
                <a:cubicBezTo>
                  <a:pt x="47625" y="275080"/>
                  <a:pt x="58295" y="285750"/>
                  <a:pt x="71438" y="285750"/>
                </a:cubicBezTo>
                <a:cubicBezTo>
                  <a:pt x="84580" y="285750"/>
                  <a:pt x="95250" y="275080"/>
                  <a:pt x="95250" y="261938"/>
                </a:cubicBezTo>
                <a:close/>
                <a:moveTo>
                  <a:pt x="309563" y="95250"/>
                </a:moveTo>
                <a:cubicBezTo>
                  <a:pt x="322705" y="95250"/>
                  <a:pt x="333375" y="84580"/>
                  <a:pt x="333375" y="71438"/>
                </a:cubicBezTo>
                <a:cubicBezTo>
                  <a:pt x="333375" y="58295"/>
                  <a:pt x="322705" y="47625"/>
                  <a:pt x="309563" y="47625"/>
                </a:cubicBezTo>
                <a:cubicBezTo>
                  <a:pt x="296420" y="47625"/>
                  <a:pt x="285750" y="58295"/>
                  <a:pt x="285750" y="71438"/>
                </a:cubicBezTo>
                <a:cubicBezTo>
                  <a:pt x="285750" y="84580"/>
                  <a:pt x="296420" y="95250"/>
                  <a:pt x="309563" y="9525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0" name="Text 17"/>
          <p:cNvSpPr/>
          <p:nvPr/>
        </p:nvSpPr>
        <p:spPr>
          <a:xfrm>
            <a:off x="10255250" y="4734247"/>
            <a:ext cx="346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Next Phase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0267950" y="5140647"/>
            <a:ext cx="3441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Tree-based ensembles + advanced feature engineering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2448560" y="6014407"/>
            <a:ext cx="11361420" cy="1544320"/>
          </a:xfrm>
          <a:custGeom>
            <a:avLst/>
            <a:gdLst/>
            <a:ahLst/>
            <a:cxnLst/>
            <a:rect l="l" t="t" r="r" b="b"/>
            <a:pathLst>
              <a:path w="11361420" h="1544320">
                <a:moveTo>
                  <a:pt x="101601" y="0"/>
                </a:moveTo>
                <a:lnTo>
                  <a:pt x="11259819" y="0"/>
                </a:lnTo>
                <a:cubicBezTo>
                  <a:pt x="11315932" y="0"/>
                  <a:pt x="11361420" y="45488"/>
                  <a:pt x="11361420" y="101601"/>
                </a:cubicBezTo>
                <a:lnTo>
                  <a:pt x="11361420" y="1442719"/>
                </a:lnTo>
                <a:cubicBezTo>
                  <a:pt x="11361420" y="1498832"/>
                  <a:pt x="11315932" y="1544320"/>
                  <a:pt x="11259819" y="1544320"/>
                </a:cubicBezTo>
                <a:lnTo>
                  <a:pt x="101601" y="1544320"/>
                </a:lnTo>
                <a:cubicBezTo>
                  <a:pt x="45488" y="1544320"/>
                  <a:pt x="0" y="1498832"/>
                  <a:pt x="0" y="144271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2604770" y="6227763"/>
            <a:ext cx="11049000" cy="1117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 practitioners:</a:t>
            </a:r>
            <a:r>
              <a:rPr lang="en-US" sz="18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Don't rely on logistic regression for complex tabular data. Feature engineering ROI is 10x hyperparameter tuning. Explainability (SHAP) is crucial for fraud investigation. Always validate on held-out test set independent of model selection.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5681821" y="7870515"/>
            <a:ext cx="4889500" cy="965200"/>
          </a:xfrm>
          <a:custGeom>
            <a:avLst/>
            <a:gdLst/>
            <a:ahLst/>
            <a:cxnLst/>
            <a:rect l="l" t="t" r="r" b="b"/>
            <a:pathLst>
              <a:path w="4889500" h="965200">
                <a:moveTo>
                  <a:pt x="101597" y="0"/>
                </a:moveTo>
                <a:lnTo>
                  <a:pt x="4787903" y="0"/>
                </a:lnTo>
                <a:cubicBezTo>
                  <a:pt x="4844013" y="0"/>
                  <a:pt x="4889500" y="45487"/>
                  <a:pt x="4889500" y="101597"/>
                </a:cubicBezTo>
                <a:lnTo>
                  <a:pt x="4889500" y="863603"/>
                </a:lnTo>
                <a:cubicBezTo>
                  <a:pt x="4889500" y="919713"/>
                  <a:pt x="4844013" y="965200"/>
                  <a:pt x="47879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5" name="Text 22"/>
          <p:cNvSpPr/>
          <p:nvPr/>
        </p:nvSpPr>
        <p:spPr>
          <a:xfrm>
            <a:off x="5923121" y="8022915"/>
            <a:ext cx="440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Expected Improvement: AUC 0.70+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935821" y="8378515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Deployment ready after 4-6 weeks development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21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8636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Challenge &amp; Business Context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546100" y="187944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61151" y="0"/>
                  <a:pt x="169188" y="4822"/>
                  <a:pt x="173355" y="12502"/>
                </a:cubicBezTo>
                <a:lnTo>
                  <a:pt x="301943" y="250627"/>
                </a:lnTo>
                <a:cubicBezTo>
                  <a:pt x="305931" y="258008"/>
                  <a:pt x="305753" y="266938"/>
                  <a:pt x="301466" y="274141"/>
                </a:cubicBezTo>
                <a:cubicBezTo>
                  <a:pt x="297180" y="281345"/>
                  <a:pt x="289381" y="285750"/>
                  <a:pt x="280987" y="285750"/>
                </a:cubicBezTo>
                <a:lnTo>
                  <a:pt x="23813" y="285750"/>
                </a:lnTo>
                <a:cubicBezTo>
                  <a:pt x="15419" y="285750"/>
                  <a:pt x="7680" y="281345"/>
                  <a:pt x="3334" y="274141"/>
                </a:cubicBezTo>
                <a:cubicBezTo>
                  <a:pt x="-1012" y="266938"/>
                  <a:pt x="-1131" y="258008"/>
                  <a:pt x="2858" y="250627"/>
                </a:cubicBezTo>
                <a:lnTo>
                  <a:pt x="131445" y="12502"/>
                </a:lnTo>
                <a:cubicBezTo>
                  <a:pt x="135612" y="4822"/>
                  <a:pt x="143649" y="0"/>
                  <a:pt x="152400" y="0"/>
                </a:cubicBezTo>
                <a:close/>
                <a:moveTo>
                  <a:pt x="152400" y="100013"/>
                </a:moveTo>
                <a:cubicBezTo>
                  <a:pt x="144482" y="100013"/>
                  <a:pt x="138113" y="106382"/>
                  <a:pt x="138113" y="114300"/>
                </a:cubicBezTo>
                <a:lnTo>
                  <a:pt x="138113" y="180975"/>
                </a:lnTo>
                <a:cubicBezTo>
                  <a:pt x="138113" y="188893"/>
                  <a:pt x="144482" y="195263"/>
                  <a:pt x="152400" y="195263"/>
                </a:cubicBezTo>
                <a:cubicBezTo>
                  <a:pt x="160318" y="195263"/>
                  <a:pt x="166688" y="188893"/>
                  <a:pt x="166688" y="180975"/>
                </a:cubicBezTo>
                <a:lnTo>
                  <a:pt x="166688" y="114300"/>
                </a:lnTo>
                <a:cubicBezTo>
                  <a:pt x="166688" y="106382"/>
                  <a:pt x="160318" y="100013"/>
                  <a:pt x="152400" y="100013"/>
                </a:cubicBezTo>
                <a:close/>
                <a:moveTo>
                  <a:pt x="168295" y="228600"/>
                </a:moveTo>
                <a:cubicBezTo>
                  <a:pt x="168656" y="222700"/>
                  <a:pt x="165714" y="217087"/>
                  <a:pt x="160656" y="214027"/>
                </a:cubicBezTo>
                <a:cubicBezTo>
                  <a:pt x="155599" y="210968"/>
                  <a:pt x="149261" y="210968"/>
                  <a:pt x="144203" y="214027"/>
                </a:cubicBezTo>
                <a:cubicBezTo>
                  <a:pt x="139145" y="217087"/>
                  <a:pt x="136203" y="222700"/>
                  <a:pt x="136565" y="228600"/>
                </a:cubicBezTo>
                <a:cubicBezTo>
                  <a:pt x="136203" y="234500"/>
                  <a:pt x="139145" y="240113"/>
                  <a:pt x="144203" y="243173"/>
                </a:cubicBezTo>
                <a:cubicBezTo>
                  <a:pt x="149261" y="246232"/>
                  <a:pt x="155599" y="246232"/>
                  <a:pt x="160656" y="243173"/>
                </a:cubicBezTo>
                <a:cubicBezTo>
                  <a:pt x="165714" y="240113"/>
                  <a:pt x="168656" y="234500"/>
                  <a:pt x="168295" y="22860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" name="Text 4"/>
          <p:cNvSpPr/>
          <p:nvPr/>
        </p:nvSpPr>
        <p:spPr>
          <a:xfrm>
            <a:off x="889000" y="1828800"/>
            <a:ext cx="8737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Challenge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08000" y="2387441"/>
            <a:ext cx="9067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Insurance fraud costs the industry </a:t>
            </a:r>
            <a:r>
              <a:rPr lang="en-US" sz="16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billions annually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Manual claim review is time-intensive, expensive, and unable to scale with claim volume, creating an urgent need for automated solutions.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08000" y="3200242"/>
            <a:ext cx="2882900" cy="965200"/>
          </a:xfrm>
          <a:custGeom>
            <a:avLst/>
            <a:gdLst/>
            <a:ahLst/>
            <a:cxnLst/>
            <a:rect l="l" t="t" r="r" b="b"/>
            <a:pathLst>
              <a:path w="2882900" h="965200">
                <a:moveTo>
                  <a:pt x="50798" y="0"/>
                </a:moveTo>
                <a:lnTo>
                  <a:pt x="2832102" y="0"/>
                </a:lnTo>
                <a:cubicBezTo>
                  <a:pt x="2860157" y="0"/>
                  <a:pt x="2882900" y="22743"/>
                  <a:pt x="2882900" y="50798"/>
                </a:cubicBezTo>
                <a:lnTo>
                  <a:pt x="2882900" y="914402"/>
                </a:lnTo>
                <a:cubicBezTo>
                  <a:pt x="2882900" y="942457"/>
                  <a:pt x="2860157" y="965200"/>
                  <a:pt x="2832102" y="965200"/>
                </a:cubicBezTo>
                <a:lnTo>
                  <a:pt x="50798" y="965200"/>
                </a:lnTo>
                <a:cubicBezTo>
                  <a:pt x="22743" y="965200"/>
                  <a:pt x="0" y="942457"/>
                  <a:pt x="0" y="9144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584200" y="3352642"/>
            <a:ext cx="2730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88.53%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15950" y="3758882"/>
            <a:ext cx="266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Legitimate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545840" y="3200242"/>
            <a:ext cx="2882900" cy="965200"/>
          </a:xfrm>
          <a:custGeom>
            <a:avLst/>
            <a:gdLst/>
            <a:ahLst/>
            <a:cxnLst/>
            <a:rect l="l" t="t" r="r" b="b"/>
            <a:pathLst>
              <a:path w="2882900" h="965200">
                <a:moveTo>
                  <a:pt x="50798" y="0"/>
                </a:moveTo>
                <a:lnTo>
                  <a:pt x="2832102" y="0"/>
                </a:lnTo>
                <a:cubicBezTo>
                  <a:pt x="2860157" y="0"/>
                  <a:pt x="2882900" y="22743"/>
                  <a:pt x="2882900" y="50798"/>
                </a:cubicBezTo>
                <a:lnTo>
                  <a:pt x="2882900" y="914402"/>
                </a:lnTo>
                <a:cubicBezTo>
                  <a:pt x="2882900" y="942457"/>
                  <a:pt x="2860157" y="965200"/>
                  <a:pt x="2832102" y="965200"/>
                </a:cubicBezTo>
                <a:lnTo>
                  <a:pt x="50798" y="965200"/>
                </a:lnTo>
                <a:cubicBezTo>
                  <a:pt x="22743" y="965200"/>
                  <a:pt x="0" y="942457"/>
                  <a:pt x="0" y="9144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3622040" y="3352642"/>
            <a:ext cx="2730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11.47%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653790" y="3758882"/>
            <a:ext cx="266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Fraudulent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583680" y="3200242"/>
            <a:ext cx="2882900" cy="965200"/>
          </a:xfrm>
          <a:custGeom>
            <a:avLst/>
            <a:gdLst/>
            <a:ahLst/>
            <a:cxnLst/>
            <a:rect l="l" t="t" r="r" b="b"/>
            <a:pathLst>
              <a:path w="2882900" h="965200">
                <a:moveTo>
                  <a:pt x="50798" y="0"/>
                </a:moveTo>
                <a:lnTo>
                  <a:pt x="2832102" y="0"/>
                </a:lnTo>
                <a:cubicBezTo>
                  <a:pt x="2860157" y="0"/>
                  <a:pt x="2882900" y="22743"/>
                  <a:pt x="2882900" y="50798"/>
                </a:cubicBezTo>
                <a:lnTo>
                  <a:pt x="2882900" y="914402"/>
                </a:lnTo>
                <a:cubicBezTo>
                  <a:pt x="2882900" y="942457"/>
                  <a:pt x="2860157" y="965200"/>
                  <a:pt x="2832102" y="965200"/>
                </a:cubicBezTo>
                <a:lnTo>
                  <a:pt x="50798" y="965200"/>
                </a:lnTo>
                <a:cubicBezTo>
                  <a:pt x="22743" y="965200"/>
                  <a:pt x="0" y="942457"/>
                  <a:pt x="0" y="9144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659880" y="3352642"/>
            <a:ext cx="2730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30K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691630" y="3758882"/>
            <a:ext cx="266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Claims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46100" y="4419124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66700" y="152400"/>
                </a:moveTo>
                <a:cubicBezTo>
                  <a:pt x="266700" y="89316"/>
                  <a:pt x="215484" y="38100"/>
                  <a:pt x="152400" y="38100"/>
                </a:cubicBezTo>
                <a:cubicBezTo>
                  <a:pt x="89316" y="38100"/>
                  <a:pt x="38100" y="89316"/>
                  <a:pt x="38100" y="152400"/>
                </a:cubicBezTo>
                <a:cubicBezTo>
                  <a:pt x="38100" y="215484"/>
                  <a:pt x="89316" y="266700"/>
                  <a:pt x="152400" y="266700"/>
                </a:cubicBezTo>
                <a:cubicBezTo>
                  <a:pt x="215484" y="266700"/>
                  <a:pt x="266700" y="215484"/>
                  <a:pt x="266700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52400" y="200025"/>
                </a:moveTo>
                <a:cubicBezTo>
                  <a:pt x="178685" y="200025"/>
                  <a:pt x="200025" y="178685"/>
                  <a:pt x="200025" y="152400"/>
                </a:cubicBezTo>
                <a:cubicBezTo>
                  <a:pt x="200025" y="126115"/>
                  <a:pt x="178685" y="104775"/>
                  <a:pt x="152400" y="104775"/>
                </a:cubicBezTo>
                <a:cubicBezTo>
                  <a:pt x="126115" y="104775"/>
                  <a:pt x="104775" y="126115"/>
                  <a:pt x="104775" y="152400"/>
                </a:cubicBezTo>
                <a:cubicBezTo>
                  <a:pt x="104775" y="178685"/>
                  <a:pt x="126115" y="200025"/>
                  <a:pt x="152400" y="200025"/>
                </a:cubicBezTo>
                <a:close/>
                <a:moveTo>
                  <a:pt x="152400" y="66675"/>
                </a:moveTo>
                <a:cubicBezTo>
                  <a:pt x="199713" y="66675"/>
                  <a:pt x="238125" y="105087"/>
                  <a:pt x="238125" y="152400"/>
                </a:cubicBezTo>
                <a:cubicBezTo>
                  <a:pt x="238125" y="199713"/>
                  <a:pt x="199713" y="238125"/>
                  <a:pt x="152400" y="238125"/>
                </a:cubicBezTo>
                <a:cubicBezTo>
                  <a:pt x="105087" y="238125"/>
                  <a:pt x="66675" y="199713"/>
                  <a:pt x="66675" y="152400"/>
                </a:cubicBezTo>
                <a:cubicBezTo>
                  <a:pt x="66675" y="105087"/>
                  <a:pt x="105087" y="66675"/>
                  <a:pt x="152400" y="66675"/>
                </a:cubicBezTo>
                <a:close/>
                <a:moveTo>
                  <a:pt x="133350" y="152400"/>
                </a:moveTo>
                <a:cubicBezTo>
                  <a:pt x="133350" y="141886"/>
                  <a:pt x="141886" y="133350"/>
                  <a:pt x="152400" y="133350"/>
                </a:cubicBezTo>
                <a:cubicBezTo>
                  <a:pt x="162914" y="133350"/>
                  <a:pt x="171450" y="141886"/>
                  <a:pt x="171450" y="152400"/>
                </a:cubicBezTo>
                <a:cubicBezTo>
                  <a:pt x="171450" y="162914"/>
                  <a:pt x="162914" y="171450"/>
                  <a:pt x="152400" y="171450"/>
                </a:cubicBezTo>
                <a:cubicBezTo>
                  <a:pt x="141886" y="171450"/>
                  <a:pt x="133350" y="162914"/>
                  <a:pt x="133350" y="15240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8" name="Text 16"/>
          <p:cNvSpPr/>
          <p:nvPr/>
        </p:nvSpPr>
        <p:spPr>
          <a:xfrm>
            <a:off x="889000" y="4368482"/>
            <a:ext cx="8737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Definition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8000" y="4927124"/>
            <a:ext cx="90678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Task: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Binary classification to predict whether an insurance claim is fraudulent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08000" y="5358924"/>
            <a:ext cx="90678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Target:</a:t>
            </a:r>
            <a:r>
              <a:rPr lang="en-US" sz="1600" dirty="0">
                <a:solidFill>
                  <a:srgbClr val="4FD1C5"/>
                </a:solidFill>
                <a:highlight>
                  <a:srgbClr val="4A5568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fraud_reported 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(Yes/No)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08000" y="5790724"/>
            <a:ext cx="90678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Challenge: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Highly imbalanced classes with severe 88:12 ratio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9812020" y="187944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3" name="Text 21"/>
          <p:cNvSpPr/>
          <p:nvPr/>
        </p:nvSpPr>
        <p:spPr>
          <a:xfrm>
            <a:off x="10154920" y="1828800"/>
            <a:ext cx="5740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This Matters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9773920" y="2387441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5" name="Text 23"/>
          <p:cNvSpPr/>
          <p:nvPr/>
        </p:nvSpPr>
        <p:spPr>
          <a:xfrm>
            <a:off x="9716770" y="2387441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434320" y="2387441"/>
            <a:ext cx="5422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Proactive Investigation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434320" y="2793841"/>
            <a:ext cx="5410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Fraud detection enables proactive claim investigation before payout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773920" y="355584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9" name="Text 27"/>
          <p:cNvSpPr/>
          <p:nvPr/>
        </p:nvSpPr>
        <p:spPr>
          <a:xfrm>
            <a:off x="9716770" y="3555842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434320" y="3555842"/>
            <a:ext cx="5372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Cost Reduction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0434320" y="3962242"/>
            <a:ext cx="535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Automated screening reduces operational costs significantly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9773920" y="441944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3" name="Text 31"/>
          <p:cNvSpPr/>
          <p:nvPr/>
        </p:nvSpPr>
        <p:spPr>
          <a:xfrm>
            <a:off x="9716770" y="4419442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434320" y="4419442"/>
            <a:ext cx="4622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Prioritization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434320" y="4825842"/>
            <a:ext cx="461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Models prioritize high-risk claims for human review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33400" y="6324124"/>
            <a:ext cx="15214600" cy="1524000"/>
          </a:xfrm>
          <a:custGeom>
            <a:avLst/>
            <a:gdLst/>
            <a:ahLst/>
            <a:cxnLst/>
            <a:rect l="l" t="t" r="r" b="b"/>
            <a:pathLst>
              <a:path w="15214600" h="1524000">
                <a:moveTo>
                  <a:pt x="50795" y="0"/>
                </a:moveTo>
                <a:lnTo>
                  <a:pt x="15163805" y="0"/>
                </a:lnTo>
                <a:cubicBezTo>
                  <a:pt x="15191858" y="0"/>
                  <a:pt x="15214600" y="22742"/>
                  <a:pt x="15214600" y="50795"/>
                </a:cubicBezTo>
                <a:lnTo>
                  <a:pt x="15214600" y="1473205"/>
                </a:lnTo>
                <a:cubicBezTo>
                  <a:pt x="15214600" y="1501258"/>
                  <a:pt x="15191858" y="1524000"/>
                  <a:pt x="15163805" y="1524000"/>
                </a:cubicBezTo>
                <a:lnTo>
                  <a:pt x="50795" y="1524000"/>
                </a:lnTo>
                <a:cubicBezTo>
                  <a:pt x="22742" y="1524000"/>
                  <a:pt x="0" y="1501258"/>
                  <a:pt x="0" y="1473205"/>
                </a:cubicBezTo>
                <a:lnTo>
                  <a:pt x="0" y="50795"/>
                </a:lnTo>
                <a:cubicBezTo>
                  <a:pt x="0" y="22760"/>
                  <a:pt x="22760" y="0"/>
                  <a:pt x="5079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533400" y="6324124"/>
            <a:ext cx="50800" cy="1524000"/>
          </a:xfrm>
          <a:custGeom>
            <a:avLst/>
            <a:gdLst/>
            <a:ahLst/>
            <a:cxnLst/>
            <a:rect l="l" t="t" r="r" b="b"/>
            <a:pathLst>
              <a:path w="50800" h="1524000">
                <a:moveTo>
                  <a:pt x="50800" y="0"/>
                </a:moveTo>
                <a:lnTo>
                  <a:pt x="50800" y="0"/>
                </a:lnTo>
                <a:lnTo>
                  <a:pt x="50800" y="1524000"/>
                </a:lnTo>
                <a:lnTo>
                  <a:pt x="50800" y="1524000"/>
                </a:lnTo>
                <a:cubicBezTo>
                  <a:pt x="22763" y="1524000"/>
                  <a:pt x="0" y="1501237"/>
                  <a:pt x="0" y="147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8" name="Shape 36"/>
          <p:cNvSpPr/>
          <p:nvPr/>
        </p:nvSpPr>
        <p:spPr>
          <a:xfrm>
            <a:off x="825500" y="6578124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9" name="Text 37"/>
          <p:cNvSpPr/>
          <p:nvPr/>
        </p:nvSpPr>
        <p:spPr>
          <a:xfrm>
            <a:off x="1231900" y="6527324"/>
            <a:ext cx="125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Finding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62000" y="6984524"/>
            <a:ext cx="148844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Achieved ROC AUC ≈ 0.64 with careful pipeline engineering. While modest, this represents meaningful signal extraction from weak features, providing a foundation for operational screening tools.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21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Dataset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8636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Source &amp; Characteristics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555625" y="18796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22250" y="102096"/>
                </a:moveTo>
                <a:cubicBezTo>
                  <a:pt x="214908" y="106958"/>
                  <a:pt x="206474" y="110877"/>
                  <a:pt x="197693" y="114002"/>
                </a:cubicBezTo>
                <a:cubicBezTo>
                  <a:pt x="174377" y="122337"/>
                  <a:pt x="143768" y="127000"/>
                  <a:pt x="111125" y="127000"/>
                </a:cubicBezTo>
                <a:cubicBezTo>
                  <a:pt x="78482" y="127000"/>
                  <a:pt x="47823" y="122287"/>
                  <a:pt x="24557" y="114002"/>
                </a:cubicBezTo>
                <a:cubicBezTo>
                  <a:pt x="15825" y="110877"/>
                  <a:pt x="7342" y="106958"/>
                  <a:pt x="0" y="102096"/>
                </a:cubicBezTo>
                <a:lnTo>
                  <a:pt x="0" y="142875"/>
                </a:lnTo>
                <a:cubicBezTo>
                  <a:pt x="0" y="164802"/>
                  <a:pt x="49758" y="182563"/>
                  <a:pt x="111125" y="182563"/>
                </a:cubicBezTo>
                <a:cubicBezTo>
                  <a:pt x="172492" y="182563"/>
                  <a:pt x="222250" y="164802"/>
                  <a:pt x="222250" y="142875"/>
                </a:cubicBezTo>
                <a:lnTo>
                  <a:pt x="222250" y="102096"/>
                </a:lnTo>
                <a:close/>
                <a:moveTo>
                  <a:pt x="222250" y="63500"/>
                </a:moveTo>
                <a:lnTo>
                  <a:pt x="222250" y="39688"/>
                </a:lnTo>
                <a:cubicBezTo>
                  <a:pt x="222250" y="17760"/>
                  <a:pt x="172492" y="0"/>
                  <a:pt x="111125" y="0"/>
                </a:cubicBezTo>
                <a:cubicBezTo>
                  <a:pt x="49758" y="0"/>
                  <a:pt x="0" y="17760"/>
                  <a:pt x="0" y="39688"/>
                </a:cubicBezTo>
                <a:lnTo>
                  <a:pt x="0" y="63500"/>
                </a:lnTo>
                <a:cubicBezTo>
                  <a:pt x="0" y="85427"/>
                  <a:pt x="49758" y="103188"/>
                  <a:pt x="111125" y="103188"/>
                </a:cubicBezTo>
                <a:cubicBezTo>
                  <a:pt x="172492" y="103188"/>
                  <a:pt x="222250" y="85427"/>
                  <a:pt x="222250" y="63500"/>
                </a:cubicBezTo>
                <a:close/>
                <a:moveTo>
                  <a:pt x="197693" y="193377"/>
                </a:moveTo>
                <a:cubicBezTo>
                  <a:pt x="174427" y="201662"/>
                  <a:pt x="143818" y="206375"/>
                  <a:pt x="111125" y="206375"/>
                </a:cubicBezTo>
                <a:cubicBezTo>
                  <a:pt x="78432" y="206375"/>
                  <a:pt x="47823" y="201662"/>
                  <a:pt x="24557" y="193377"/>
                </a:cubicBezTo>
                <a:cubicBezTo>
                  <a:pt x="15825" y="190252"/>
                  <a:pt x="7342" y="186333"/>
                  <a:pt x="0" y="181471"/>
                </a:cubicBezTo>
                <a:lnTo>
                  <a:pt x="0" y="214313"/>
                </a:lnTo>
                <a:cubicBezTo>
                  <a:pt x="0" y="236240"/>
                  <a:pt x="49758" y="254000"/>
                  <a:pt x="111125" y="254000"/>
                </a:cubicBezTo>
                <a:cubicBezTo>
                  <a:pt x="172492" y="254000"/>
                  <a:pt x="222250" y="236240"/>
                  <a:pt x="222250" y="214313"/>
                </a:cubicBezTo>
                <a:lnTo>
                  <a:pt x="222250" y="181471"/>
                </a:lnTo>
                <a:cubicBezTo>
                  <a:pt x="214908" y="186333"/>
                  <a:pt x="206474" y="190252"/>
                  <a:pt x="197693" y="193377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" name="Text 4"/>
          <p:cNvSpPr/>
          <p:nvPr/>
        </p:nvSpPr>
        <p:spPr>
          <a:xfrm>
            <a:off x="825500" y="1828800"/>
            <a:ext cx="474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Source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08000" y="2286000"/>
            <a:ext cx="5054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Kaggle Car Insurance Fraud Dataset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08000" y="2692400"/>
            <a:ext cx="5041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30,000 rows × 24 columns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08000" y="3048000"/>
            <a:ext cx="5041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Real-world insurance claim records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8000" y="3403600"/>
            <a:ext cx="5041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Diverse geographic &amp; demographic coverage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71661" y="18796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254198" y="119063"/>
                </a:moveTo>
                <a:lnTo>
                  <a:pt x="166886" y="119063"/>
                </a:lnTo>
                <a:cubicBezTo>
                  <a:pt x="158105" y="119063"/>
                  <a:pt x="151011" y="111968"/>
                  <a:pt x="151011" y="103188"/>
                </a:cubicBezTo>
                <a:lnTo>
                  <a:pt x="151011" y="15875"/>
                </a:lnTo>
                <a:cubicBezTo>
                  <a:pt x="151011" y="7094"/>
                  <a:pt x="158155" y="-99"/>
                  <a:pt x="166836" y="1042"/>
                </a:cubicBezTo>
                <a:cubicBezTo>
                  <a:pt x="219918" y="8086"/>
                  <a:pt x="261987" y="50155"/>
                  <a:pt x="269032" y="103237"/>
                </a:cubicBezTo>
                <a:cubicBezTo>
                  <a:pt x="270173" y="111919"/>
                  <a:pt x="262979" y="119063"/>
                  <a:pt x="254198" y="119063"/>
                </a:cubicBezTo>
                <a:close/>
                <a:moveTo>
                  <a:pt x="110430" y="18455"/>
                </a:moveTo>
                <a:cubicBezTo>
                  <a:pt x="119410" y="16570"/>
                  <a:pt x="127198" y="23912"/>
                  <a:pt x="127198" y="33089"/>
                </a:cubicBezTo>
                <a:lnTo>
                  <a:pt x="127198" y="130969"/>
                </a:lnTo>
                <a:cubicBezTo>
                  <a:pt x="127198" y="133747"/>
                  <a:pt x="128191" y="136426"/>
                  <a:pt x="129927" y="138559"/>
                </a:cubicBezTo>
                <a:lnTo>
                  <a:pt x="195461" y="217636"/>
                </a:lnTo>
                <a:cubicBezTo>
                  <a:pt x="201265" y="224631"/>
                  <a:pt x="200025" y="235198"/>
                  <a:pt x="192038" y="239514"/>
                </a:cubicBezTo>
                <a:cubicBezTo>
                  <a:pt x="175121" y="248741"/>
                  <a:pt x="155724" y="254000"/>
                  <a:pt x="135136" y="254000"/>
                </a:cubicBezTo>
                <a:cubicBezTo>
                  <a:pt x="69404" y="254000"/>
                  <a:pt x="16073" y="200670"/>
                  <a:pt x="16073" y="134938"/>
                </a:cubicBezTo>
                <a:cubicBezTo>
                  <a:pt x="16073" y="77639"/>
                  <a:pt x="56505" y="29815"/>
                  <a:pt x="110430" y="18455"/>
                </a:cubicBezTo>
                <a:close/>
                <a:moveTo>
                  <a:pt x="237034" y="142875"/>
                </a:moveTo>
                <a:lnTo>
                  <a:pt x="268784" y="142875"/>
                </a:lnTo>
                <a:cubicBezTo>
                  <a:pt x="277961" y="142875"/>
                  <a:pt x="285304" y="150664"/>
                  <a:pt x="283418" y="159643"/>
                </a:cubicBezTo>
                <a:cubicBezTo>
                  <a:pt x="278358" y="183654"/>
                  <a:pt x="266055" y="204986"/>
                  <a:pt x="248890" y="221258"/>
                </a:cubicBezTo>
                <a:cubicBezTo>
                  <a:pt x="242788" y="227062"/>
                  <a:pt x="233214" y="225822"/>
                  <a:pt x="227856" y="219323"/>
                </a:cubicBezTo>
                <a:lnTo>
                  <a:pt x="185986" y="168870"/>
                </a:lnTo>
                <a:cubicBezTo>
                  <a:pt x="177403" y="158502"/>
                  <a:pt x="184795" y="142875"/>
                  <a:pt x="198189" y="142875"/>
                </a:cubicBezTo>
                <a:lnTo>
                  <a:pt x="236984" y="142875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10"/>
          <p:cNvSpPr/>
          <p:nvPr/>
        </p:nvSpPr>
        <p:spPr>
          <a:xfrm>
            <a:off x="5973286" y="1828800"/>
            <a:ext cx="474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Target Distribution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655786" y="2286000"/>
            <a:ext cx="4940300" cy="762000"/>
          </a:xfrm>
          <a:custGeom>
            <a:avLst/>
            <a:gdLst/>
            <a:ahLst/>
            <a:cxnLst/>
            <a:rect l="l" t="t" r="r" b="b"/>
            <a:pathLst>
              <a:path w="4940300" h="762000">
                <a:moveTo>
                  <a:pt x="50803" y="0"/>
                </a:moveTo>
                <a:lnTo>
                  <a:pt x="4889497" y="0"/>
                </a:lnTo>
                <a:cubicBezTo>
                  <a:pt x="4917555" y="0"/>
                  <a:pt x="4940300" y="22745"/>
                  <a:pt x="4940300" y="50803"/>
                </a:cubicBezTo>
                <a:lnTo>
                  <a:pt x="4940300" y="711197"/>
                </a:lnTo>
                <a:cubicBezTo>
                  <a:pt x="4940300" y="739255"/>
                  <a:pt x="4917555" y="762000"/>
                  <a:pt x="4889497" y="762000"/>
                </a:cubicBezTo>
                <a:lnTo>
                  <a:pt x="50803" y="762000"/>
                </a:lnTo>
                <a:cubicBezTo>
                  <a:pt x="22745" y="762000"/>
                  <a:pt x="0" y="739255"/>
                  <a:pt x="0" y="7111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5757386" y="2514600"/>
            <a:ext cx="138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Non-Fraud (N)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779159" y="2387600"/>
            <a:ext cx="72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26,560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791859" y="2692400"/>
            <a:ext cx="71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88.53%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655786" y="3149600"/>
            <a:ext cx="4940300" cy="762000"/>
          </a:xfrm>
          <a:custGeom>
            <a:avLst/>
            <a:gdLst/>
            <a:ahLst/>
            <a:cxnLst/>
            <a:rect l="l" t="t" r="r" b="b"/>
            <a:pathLst>
              <a:path w="4940300" h="762000">
                <a:moveTo>
                  <a:pt x="50803" y="0"/>
                </a:moveTo>
                <a:lnTo>
                  <a:pt x="4889497" y="0"/>
                </a:lnTo>
                <a:cubicBezTo>
                  <a:pt x="4917555" y="0"/>
                  <a:pt x="4940300" y="22745"/>
                  <a:pt x="4940300" y="50803"/>
                </a:cubicBezTo>
                <a:lnTo>
                  <a:pt x="4940300" y="711197"/>
                </a:lnTo>
                <a:cubicBezTo>
                  <a:pt x="4940300" y="739255"/>
                  <a:pt x="4917555" y="762000"/>
                  <a:pt x="4889497" y="762000"/>
                </a:cubicBezTo>
                <a:lnTo>
                  <a:pt x="50803" y="762000"/>
                </a:lnTo>
                <a:cubicBezTo>
                  <a:pt x="22745" y="762000"/>
                  <a:pt x="0" y="739255"/>
                  <a:pt x="0" y="7111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5757386" y="3378200"/>
            <a:ext cx="88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Fraud (Y)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900603" y="3251200"/>
            <a:ext cx="59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3,440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913303" y="3556000"/>
            <a:ext cx="58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11.47%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08000" y="4114800"/>
            <a:ext cx="10096500" cy="1981200"/>
          </a:xfrm>
          <a:custGeom>
            <a:avLst/>
            <a:gdLst/>
            <a:ahLst/>
            <a:cxnLst/>
            <a:rect l="l" t="t" r="r" b="b"/>
            <a:pathLst>
              <a:path w="10096500" h="1981200">
                <a:moveTo>
                  <a:pt x="101596" y="0"/>
                </a:moveTo>
                <a:lnTo>
                  <a:pt x="9994904" y="0"/>
                </a:lnTo>
                <a:cubicBezTo>
                  <a:pt x="10051014" y="0"/>
                  <a:pt x="10096500" y="45486"/>
                  <a:pt x="10096500" y="101596"/>
                </a:cubicBezTo>
                <a:lnTo>
                  <a:pt x="10096500" y="1879604"/>
                </a:lnTo>
                <a:cubicBezTo>
                  <a:pt x="10096500" y="1935714"/>
                  <a:pt x="10051014" y="1981200"/>
                  <a:pt x="99949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742950" y="4368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3" name="Text 21"/>
          <p:cNvSpPr/>
          <p:nvPr/>
        </p:nvSpPr>
        <p:spPr>
          <a:xfrm>
            <a:off x="1028700" y="4318000"/>
            <a:ext cx="9499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Quality Issues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11200" y="4775200"/>
            <a:ext cx="979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Missing Values:</a:t>
            </a:r>
            <a:r>
              <a:rPr lang="en-US" sz="1600" dirty="0">
                <a:solidFill>
                  <a:srgbClr val="4FD1C5"/>
                </a:solidFill>
                <a:highlight>
                  <a:srgbClr val="1A202C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authorities_contacted 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has ~25.2% missing (7,564 NULLs)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11200" y="5181600"/>
            <a:ext cx="979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Cardinality:</a:t>
            </a:r>
            <a:r>
              <a:rPr lang="en-US" sz="1600" dirty="0">
                <a:solidFill>
                  <a:srgbClr val="4FD1C5"/>
                </a:solidFill>
                <a:highlight>
                  <a:srgbClr val="1A202C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incident_city 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has 17,931 unique values, creating extreme sparsity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11200" y="5588000"/>
            <a:ext cx="979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 Column:</a:t>
            </a:r>
            <a:r>
              <a:rPr lang="en-US" sz="1600" dirty="0">
                <a:solidFill>
                  <a:srgbClr val="4FD1C5"/>
                </a:solidFill>
                <a:highlight>
                  <a:srgbClr val="1A202C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policy_id 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has 30,000 unique values—must be dropped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0813574" y="1838960"/>
            <a:ext cx="4922520" cy="4249420"/>
          </a:xfrm>
          <a:custGeom>
            <a:avLst/>
            <a:gdLst/>
            <a:ahLst/>
            <a:cxnLst/>
            <a:rect l="l" t="t" r="r" b="b"/>
            <a:pathLst>
              <a:path w="4922520" h="4249420">
                <a:moveTo>
                  <a:pt x="101604" y="0"/>
                </a:moveTo>
                <a:lnTo>
                  <a:pt x="4820916" y="0"/>
                </a:lnTo>
                <a:cubicBezTo>
                  <a:pt x="4877031" y="0"/>
                  <a:pt x="4922520" y="45489"/>
                  <a:pt x="4922520" y="101604"/>
                </a:cubicBezTo>
                <a:lnTo>
                  <a:pt x="4922520" y="4147816"/>
                </a:lnTo>
                <a:cubicBezTo>
                  <a:pt x="4922520" y="4203931"/>
                  <a:pt x="4877031" y="4249420"/>
                  <a:pt x="4820916" y="4249420"/>
                </a:cubicBezTo>
                <a:lnTo>
                  <a:pt x="101604" y="4249420"/>
                </a:lnTo>
                <a:cubicBezTo>
                  <a:pt x="45489" y="4249420"/>
                  <a:pt x="0" y="4203931"/>
                  <a:pt x="0" y="414781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10836434" y="3149600"/>
            <a:ext cx="48768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11.47%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963434" y="4013200"/>
            <a:ext cx="4622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Fraud Rate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976134" y="4470400"/>
            <a:ext cx="459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Reflects real-world insurance fraud patterns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08000" y="6299200"/>
            <a:ext cx="3695700" cy="1320800"/>
          </a:xfrm>
          <a:custGeom>
            <a:avLst/>
            <a:gdLst/>
            <a:ahLst/>
            <a:cxnLst/>
            <a:rect l="l" t="t" r="r" b="b"/>
            <a:pathLst>
              <a:path w="3695700" h="1320800">
                <a:moveTo>
                  <a:pt x="50798" y="0"/>
                </a:moveTo>
                <a:lnTo>
                  <a:pt x="3644902" y="0"/>
                </a:lnTo>
                <a:cubicBezTo>
                  <a:pt x="3672957" y="0"/>
                  <a:pt x="3695700" y="22743"/>
                  <a:pt x="3695700" y="50798"/>
                </a:cubicBezTo>
                <a:lnTo>
                  <a:pt x="3695700" y="1270002"/>
                </a:lnTo>
                <a:cubicBezTo>
                  <a:pt x="3695700" y="1298057"/>
                  <a:pt x="3672957" y="1320800"/>
                  <a:pt x="3644902" y="1320800"/>
                </a:cubicBezTo>
                <a:lnTo>
                  <a:pt x="50798" y="1320800"/>
                </a:lnTo>
                <a:cubicBezTo>
                  <a:pt x="22743" y="1320800"/>
                  <a:pt x="0" y="1298057"/>
                  <a:pt x="0" y="12700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2203450" y="645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3" name="Text 31"/>
          <p:cNvSpPr/>
          <p:nvPr/>
        </p:nvSpPr>
        <p:spPr>
          <a:xfrm>
            <a:off x="609600" y="6858000"/>
            <a:ext cx="349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Sufficient Sample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15950" y="7213600"/>
            <a:ext cx="3479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30,000 records enable robust training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356100" y="6299200"/>
            <a:ext cx="3695700" cy="1320800"/>
          </a:xfrm>
          <a:custGeom>
            <a:avLst/>
            <a:gdLst/>
            <a:ahLst/>
            <a:cxnLst/>
            <a:rect l="l" t="t" r="r" b="b"/>
            <a:pathLst>
              <a:path w="3695700" h="1320800">
                <a:moveTo>
                  <a:pt x="50798" y="0"/>
                </a:moveTo>
                <a:lnTo>
                  <a:pt x="3644902" y="0"/>
                </a:lnTo>
                <a:cubicBezTo>
                  <a:pt x="3672957" y="0"/>
                  <a:pt x="3695700" y="22743"/>
                  <a:pt x="3695700" y="50798"/>
                </a:cubicBezTo>
                <a:lnTo>
                  <a:pt x="3695700" y="1270002"/>
                </a:lnTo>
                <a:cubicBezTo>
                  <a:pt x="3695700" y="1298057"/>
                  <a:pt x="3672957" y="1320800"/>
                  <a:pt x="3644902" y="1320800"/>
                </a:cubicBezTo>
                <a:lnTo>
                  <a:pt x="50798" y="1320800"/>
                </a:lnTo>
                <a:cubicBezTo>
                  <a:pt x="22743" y="1320800"/>
                  <a:pt x="0" y="1298057"/>
                  <a:pt x="0" y="12700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051550" y="645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7" name="Text 35"/>
          <p:cNvSpPr/>
          <p:nvPr/>
        </p:nvSpPr>
        <p:spPr>
          <a:xfrm>
            <a:off x="4457700" y="6858000"/>
            <a:ext cx="349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Relevance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464050" y="7213600"/>
            <a:ext cx="3479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 insurance claims ensure authenticity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204200" y="6299200"/>
            <a:ext cx="3695700" cy="1320800"/>
          </a:xfrm>
          <a:custGeom>
            <a:avLst/>
            <a:gdLst/>
            <a:ahLst/>
            <a:cxnLst/>
            <a:rect l="l" t="t" r="r" b="b"/>
            <a:pathLst>
              <a:path w="3695700" h="1320800">
                <a:moveTo>
                  <a:pt x="50798" y="0"/>
                </a:moveTo>
                <a:lnTo>
                  <a:pt x="3644902" y="0"/>
                </a:lnTo>
                <a:cubicBezTo>
                  <a:pt x="3672957" y="0"/>
                  <a:pt x="3695700" y="22743"/>
                  <a:pt x="3695700" y="50798"/>
                </a:cubicBezTo>
                <a:lnTo>
                  <a:pt x="3695700" y="1270002"/>
                </a:lnTo>
                <a:cubicBezTo>
                  <a:pt x="3695700" y="1298057"/>
                  <a:pt x="3672957" y="1320800"/>
                  <a:pt x="3644902" y="1320800"/>
                </a:cubicBezTo>
                <a:lnTo>
                  <a:pt x="50798" y="1320800"/>
                </a:lnTo>
                <a:cubicBezTo>
                  <a:pt x="22743" y="1320800"/>
                  <a:pt x="0" y="1298057"/>
                  <a:pt x="0" y="12700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9861550" y="64516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28600" y="19050"/>
                </a:moveTo>
                <a:lnTo>
                  <a:pt x="304800" y="19050"/>
                </a:lnTo>
                <a:cubicBezTo>
                  <a:pt x="315337" y="19050"/>
                  <a:pt x="323850" y="27563"/>
                  <a:pt x="323850" y="38100"/>
                </a:cubicBezTo>
                <a:cubicBezTo>
                  <a:pt x="323850" y="48637"/>
                  <a:pt x="315337" y="57150"/>
                  <a:pt x="304800" y="57150"/>
                </a:cubicBezTo>
                <a:lnTo>
                  <a:pt x="237173" y="57150"/>
                </a:lnTo>
                <a:cubicBezTo>
                  <a:pt x="234077" y="72509"/>
                  <a:pt x="223540" y="85189"/>
                  <a:pt x="209550" y="91261"/>
                </a:cubicBezTo>
                <a:lnTo>
                  <a:pt x="209550" y="266700"/>
                </a:lnTo>
                <a:lnTo>
                  <a:pt x="304800" y="266700"/>
                </a:lnTo>
                <a:cubicBezTo>
                  <a:pt x="315337" y="266700"/>
                  <a:pt x="323850" y="275213"/>
                  <a:pt x="323850" y="285750"/>
                </a:cubicBezTo>
                <a:cubicBezTo>
                  <a:pt x="323850" y="296287"/>
                  <a:pt x="315337" y="304800"/>
                  <a:pt x="304800" y="304800"/>
                </a:cubicBezTo>
                <a:lnTo>
                  <a:pt x="76200" y="304800"/>
                </a:lnTo>
                <a:cubicBezTo>
                  <a:pt x="65663" y="304800"/>
                  <a:pt x="57150" y="296287"/>
                  <a:pt x="57150" y="285750"/>
                </a:cubicBezTo>
                <a:cubicBezTo>
                  <a:pt x="57150" y="275213"/>
                  <a:pt x="65663" y="266700"/>
                  <a:pt x="76200" y="266700"/>
                </a:cubicBezTo>
                <a:lnTo>
                  <a:pt x="171450" y="266700"/>
                </a:lnTo>
                <a:lnTo>
                  <a:pt x="171450" y="91261"/>
                </a:lnTo>
                <a:cubicBezTo>
                  <a:pt x="157460" y="85130"/>
                  <a:pt x="146923" y="72450"/>
                  <a:pt x="143828" y="57150"/>
                </a:cubicBezTo>
                <a:lnTo>
                  <a:pt x="76200" y="57150"/>
                </a:lnTo>
                <a:cubicBezTo>
                  <a:pt x="65663" y="57150"/>
                  <a:pt x="57150" y="48637"/>
                  <a:pt x="57150" y="38100"/>
                </a:cubicBezTo>
                <a:cubicBezTo>
                  <a:pt x="57150" y="27563"/>
                  <a:pt x="65663" y="19050"/>
                  <a:pt x="76200" y="19050"/>
                </a:cubicBezTo>
                <a:lnTo>
                  <a:pt x="152400" y="19050"/>
                </a:lnTo>
                <a:cubicBezTo>
                  <a:pt x="161092" y="7501"/>
                  <a:pt x="174903" y="0"/>
                  <a:pt x="190500" y="0"/>
                </a:cubicBezTo>
                <a:cubicBezTo>
                  <a:pt x="206097" y="0"/>
                  <a:pt x="219908" y="7501"/>
                  <a:pt x="228600" y="19050"/>
                </a:cubicBezTo>
                <a:close/>
                <a:moveTo>
                  <a:pt x="261699" y="190500"/>
                </a:moveTo>
                <a:lnTo>
                  <a:pt x="347901" y="190500"/>
                </a:lnTo>
                <a:lnTo>
                  <a:pt x="304800" y="116562"/>
                </a:lnTo>
                <a:lnTo>
                  <a:pt x="261699" y="190500"/>
                </a:lnTo>
                <a:close/>
                <a:moveTo>
                  <a:pt x="304800" y="247650"/>
                </a:moveTo>
                <a:cubicBezTo>
                  <a:pt x="267355" y="247650"/>
                  <a:pt x="236220" y="227409"/>
                  <a:pt x="229791" y="200680"/>
                </a:cubicBezTo>
                <a:cubicBezTo>
                  <a:pt x="228243" y="194131"/>
                  <a:pt x="230386" y="187404"/>
                  <a:pt x="233779" y="181570"/>
                </a:cubicBezTo>
                <a:lnTo>
                  <a:pt x="290453" y="84415"/>
                </a:lnTo>
                <a:cubicBezTo>
                  <a:pt x="293430" y="79296"/>
                  <a:pt x="298906" y="76200"/>
                  <a:pt x="304800" y="76200"/>
                </a:cubicBezTo>
                <a:cubicBezTo>
                  <a:pt x="310694" y="76200"/>
                  <a:pt x="316170" y="79355"/>
                  <a:pt x="319147" y="84415"/>
                </a:cubicBezTo>
                <a:lnTo>
                  <a:pt x="375821" y="181570"/>
                </a:lnTo>
                <a:cubicBezTo>
                  <a:pt x="379214" y="187404"/>
                  <a:pt x="381357" y="194131"/>
                  <a:pt x="379809" y="200680"/>
                </a:cubicBezTo>
                <a:cubicBezTo>
                  <a:pt x="373380" y="227350"/>
                  <a:pt x="342245" y="247650"/>
                  <a:pt x="304800" y="247650"/>
                </a:cubicBezTo>
                <a:close/>
                <a:moveTo>
                  <a:pt x="75486" y="116562"/>
                </a:moveTo>
                <a:lnTo>
                  <a:pt x="32385" y="190500"/>
                </a:lnTo>
                <a:lnTo>
                  <a:pt x="118646" y="190500"/>
                </a:lnTo>
                <a:lnTo>
                  <a:pt x="75486" y="116562"/>
                </a:lnTo>
                <a:close/>
                <a:moveTo>
                  <a:pt x="536" y="200680"/>
                </a:moveTo>
                <a:cubicBezTo>
                  <a:pt x="-1012" y="194131"/>
                  <a:pt x="1131" y="187404"/>
                  <a:pt x="4524" y="181570"/>
                </a:cubicBezTo>
                <a:lnTo>
                  <a:pt x="61198" y="84415"/>
                </a:lnTo>
                <a:cubicBezTo>
                  <a:pt x="64175" y="79296"/>
                  <a:pt x="69652" y="76200"/>
                  <a:pt x="75545" y="76200"/>
                </a:cubicBezTo>
                <a:cubicBezTo>
                  <a:pt x="81439" y="76200"/>
                  <a:pt x="86916" y="79355"/>
                  <a:pt x="89892" y="84415"/>
                </a:cubicBezTo>
                <a:lnTo>
                  <a:pt x="146566" y="181570"/>
                </a:lnTo>
                <a:cubicBezTo>
                  <a:pt x="149959" y="187404"/>
                  <a:pt x="152102" y="194131"/>
                  <a:pt x="150555" y="200680"/>
                </a:cubicBezTo>
                <a:cubicBezTo>
                  <a:pt x="144125" y="227350"/>
                  <a:pt x="112990" y="247650"/>
                  <a:pt x="75545" y="247650"/>
                </a:cubicBezTo>
                <a:cubicBezTo>
                  <a:pt x="38100" y="247650"/>
                  <a:pt x="6965" y="227409"/>
                  <a:pt x="536" y="20068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1" name="Text 39"/>
          <p:cNvSpPr/>
          <p:nvPr/>
        </p:nvSpPr>
        <p:spPr>
          <a:xfrm>
            <a:off x="8305800" y="6858000"/>
            <a:ext cx="349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Imbalance Handling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312150" y="7213600"/>
            <a:ext cx="3479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SMOTE and class weights address skew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2052300" y="6299200"/>
            <a:ext cx="3695700" cy="1320800"/>
          </a:xfrm>
          <a:custGeom>
            <a:avLst/>
            <a:gdLst/>
            <a:ahLst/>
            <a:cxnLst/>
            <a:rect l="l" t="t" r="r" b="b"/>
            <a:pathLst>
              <a:path w="3695700" h="1320800">
                <a:moveTo>
                  <a:pt x="50798" y="0"/>
                </a:moveTo>
                <a:lnTo>
                  <a:pt x="3644902" y="0"/>
                </a:lnTo>
                <a:cubicBezTo>
                  <a:pt x="3672957" y="0"/>
                  <a:pt x="3695700" y="22743"/>
                  <a:pt x="3695700" y="50798"/>
                </a:cubicBezTo>
                <a:lnTo>
                  <a:pt x="3695700" y="1270002"/>
                </a:lnTo>
                <a:cubicBezTo>
                  <a:pt x="3695700" y="1298057"/>
                  <a:pt x="3672957" y="1320800"/>
                  <a:pt x="3644902" y="1320800"/>
                </a:cubicBezTo>
                <a:lnTo>
                  <a:pt x="50798" y="1320800"/>
                </a:lnTo>
                <a:cubicBezTo>
                  <a:pt x="22743" y="1320800"/>
                  <a:pt x="0" y="1298057"/>
                  <a:pt x="0" y="12700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13709650" y="64516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5" name="Text 43"/>
          <p:cNvSpPr/>
          <p:nvPr/>
        </p:nvSpPr>
        <p:spPr>
          <a:xfrm>
            <a:off x="12153900" y="6858000"/>
            <a:ext cx="349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Clean Pipeline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2160250" y="7213600"/>
            <a:ext cx="3479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Principled imputation strategies applied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09DC73C-401E-433C-892E-02778D5F7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917" y="0"/>
            <a:ext cx="13748165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854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6343" y="486343"/>
            <a:ext cx="15368425" cy="2431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0" b="1" kern="0" spc="20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Exploratory Data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86343" y="826782"/>
            <a:ext cx="15575120" cy="5836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95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Insights from EDA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86343" y="1507662"/>
            <a:ext cx="972685" cy="48634"/>
          </a:xfrm>
          <a:custGeom>
            <a:avLst/>
            <a:gdLst/>
            <a:ahLst/>
            <a:cxnLst/>
            <a:rect l="l" t="t" r="r" b="b"/>
            <a:pathLst>
              <a:path w="972685" h="48634">
                <a:moveTo>
                  <a:pt x="0" y="0"/>
                </a:moveTo>
                <a:lnTo>
                  <a:pt x="972685" y="0"/>
                </a:lnTo>
                <a:lnTo>
                  <a:pt x="972685" y="48634"/>
                </a:lnTo>
                <a:lnTo>
                  <a:pt x="0" y="48634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522818" y="1799316"/>
            <a:ext cx="291806" cy="291806"/>
          </a:xfrm>
          <a:custGeom>
            <a:avLst/>
            <a:gdLst/>
            <a:ahLst/>
            <a:cxnLst/>
            <a:rect l="l" t="t" r="r" b="b"/>
            <a:pathLst>
              <a:path w="291806" h="291806">
                <a:moveTo>
                  <a:pt x="36476" y="36476"/>
                </a:moveTo>
                <a:cubicBezTo>
                  <a:pt x="36476" y="26388"/>
                  <a:pt x="28326" y="18238"/>
                  <a:pt x="18238" y="18238"/>
                </a:cubicBezTo>
                <a:cubicBezTo>
                  <a:pt x="8150" y="18238"/>
                  <a:pt x="0" y="26388"/>
                  <a:pt x="0" y="36476"/>
                </a:cubicBezTo>
                <a:lnTo>
                  <a:pt x="0" y="227973"/>
                </a:lnTo>
                <a:cubicBezTo>
                  <a:pt x="0" y="253164"/>
                  <a:pt x="20404" y="273568"/>
                  <a:pt x="45595" y="273568"/>
                </a:cubicBezTo>
                <a:lnTo>
                  <a:pt x="273568" y="273568"/>
                </a:lnTo>
                <a:cubicBezTo>
                  <a:pt x="283655" y="273568"/>
                  <a:pt x="291806" y="265418"/>
                  <a:pt x="291806" y="255330"/>
                </a:cubicBezTo>
                <a:cubicBezTo>
                  <a:pt x="291806" y="245242"/>
                  <a:pt x="283655" y="237092"/>
                  <a:pt x="273568" y="237092"/>
                </a:cubicBezTo>
                <a:lnTo>
                  <a:pt x="45595" y="237092"/>
                </a:lnTo>
                <a:cubicBezTo>
                  <a:pt x="40579" y="237092"/>
                  <a:pt x="36476" y="232988"/>
                  <a:pt x="36476" y="227973"/>
                </a:cubicBezTo>
                <a:lnTo>
                  <a:pt x="36476" y="36476"/>
                </a:lnTo>
                <a:close/>
                <a:moveTo>
                  <a:pt x="268210" y="85832"/>
                </a:moveTo>
                <a:cubicBezTo>
                  <a:pt x="275334" y="78708"/>
                  <a:pt x="275334" y="67138"/>
                  <a:pt x="268210" y="60014"/>
                </a:cubicBezTo>
                <a:cubicBezTo>
                  <a:pt x="261086" y="52890"/>
                  <a:pt x="249517" y="52890"/>
                  <a:pt x="242392" y="60014"/>
                </a:cubicBezTo>
                <a:lnTo>
                  <a:pt x="182378" y="120085"/>
                </a:lnTo>
                <a:lnTo>
                  <a:pt x="149664" y="87428"/>
                </a:lnTo>
                <a:cubicBezTo>
                  <a:pt x="142540" y="80304"/>
                  <a:pt x="130971" y="80304"/>
                  <a:pt x="123846" y="87428"/>
                </a:cubicBezTo>
                <a:lnTo>
                  <a:pt x="69133" y="142141"/>
                </a:lnTo>
                <a:cubicBezTo>
                  <a:pt x="62009" y="149265"/>
                  <a:pt x="62009" y="160835"/>
                  <a:pt x="69133" y="167959"/>
                </a:cubicBezTo>
                <a:cubicBezTo>
                  <a:pt x="76257" y="175083"/>
                  <a:pt x="87827" y="175083"/>
                  <a:pt x="94951" y="167959"/>
                </a:cubicBezTo>
                <a:lnTo>
                  <a:pt x="136784" y="126126"/>
                </a:lnTo>
                <a:lnTo>
                  <a:pt x="169498" y="158840"/>
                </a:lnTo>
                <a:cubicBezTo>
                  <a:pt x="176622" y="165964"/>
                  <a:pt x="188192" y="165964"/>
                  <a:pt x="195316" y="158840"/>
                </a:cubicBezTo>
                <a:lnTo>
                  <a:pt x="268267" y="85889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" name="Text 4"/>
          <p:cNvSpPr/>
          <p:nvPr/>
        </p:nvSpPr>
        <p:spPr>
          <a:xfrm>
            <a:off x="851099" y="1750833"/>
            <a:ext cx="7319455" cy="3890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98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Correlation Analysis</a:t>
            </a:r>
            <a:endParaRPr lang="en-US" sz="1600" dirty="0"/>
          </a:p>
        </p:txBody>
      </p:sp>
      <p:graphicFrame>
        <p:nvGraphicFramePr>
          <p:cNvPr id="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86343" y="2285659"/>
          <a:ext cx="7538309" cy="2480345"/>
        </p:xfrm>
        <a:graphic>
          <a:graphicData uri="http://schemas.openxmlformats.org/drawingml/2006/table">
            <a:tbl>
              <a:tblPr/>
              <a:tblGrid>
                <a:gridCol w="45642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40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6069">
                <a:tc>
                  <a:txBody>
                    <a:bodyPr/>
                    <a:lstStyle/>
                    <a:p>
                      <a:pPr algn="l"/>
                      <a:r>
                        <a:rPr lang="en-US" sz="15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Feature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Correlation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069">
                <a:tc>
                  <a:txBody>
                    <a:bodyPr/>
                    <a:lstStyle/>
                    <a:p>
                      <a:r>
                        <a:rPr lang="en-US" sz="15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witnesses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-0.078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6069">
                <a:tc>
                  <a:txBody>
                    <a:bodyPr/>
                    <a:lstStyle/>
                    <a:p>
                      <a:r>
                        <a:rPr lang="en-US" sz="15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insured_age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-0.044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6069">
                <a:tc>
                  <a:txBody>
                    <a:bodyPr/>
                    <a:lstStyle/>
                    <a:p>
                      <a:r>
                        <a:rPr lang="en-US" sz="15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claim_amount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+0.042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6069">
                <a:tc>
                  <a:txBody>
                    <a:bodyPr/>
                    <a:lstStyle/>
                    <a:p>
                      <a:r>
                        <a:rPr lang="en-US" sz="15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All other features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&lt; 0.04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Shape 5"/>
          <p:cNvSpPr/>
          <p:nvPr/>
        </p:nvSpPr>
        <p:spPr>
          <a:xfrm>
            <a:off x="8260984" y="1799316"/>
            <a:ext cx="291806" cy="291806"/>
          </a:xfrm>
          <a:custGeom>
            <a:avLst/>
            <a:gdLst/>
            <a:ahLst/>
            <a:cxnLst/>
            <a:rect l="l" t="t" r="r" b="b"/>
            <a:pathLst>
              <a:path w="291806" h="291806">
                <a:moveTo>
                  <a:pt x="18238" y="18238"/>
                </a:moveTo>
                <a:cubicBezTo>
                  <a:pt x="28326" y="18238"/>
                  <a:pt x="36476" y="26388"/>
                  <a:pt x="36476" y="36476"/>
                </a:cubicBezTo>
                <a:lnTo>
                  <a:pt x="36476" y="227973"/>
                </a:lnTo>
                <a:cubicBezTo>
                  <a:pt x="36476" y="232988"/>
                  <a:pt x="40579" y="237092"/>
                  <a:pt x="45595" y="237092"/>
                </a:cubicBezTo>
                <a:lnTo>
                  <a:pt x="273568" y="237092"/>
                </a:lnTo>
                <a:cubicBezTo>
                  <a:pt x="283655" y="237092"/>
                  <a:pt x="291806" y="245242"/>
                  <a:pt x="291806" y="255330"/>
                </a:cubicBezTo>
                <a:cubicBezTo>
                  <a:pt x="291806" y="265418"/>
                  <a:pt x="283655" y="273568"/>
                  <a:pt x="273568" y="273568"/>
                </a:cubicBezTo>
                <a:lnTo>
                  <a:pt x="45595" y="273568"/>
                </a:lnTo>
                <a:cubicBezTo>
                  <a:pt x="20404" y="273568"/>
                  <a:pt x="0" y="253164"/>
                  <a:pt x="0" y="227973"/>
                </a:cubicBezTo>
                <a:lnTo>
                  <a:pt x="0" y="36476"/>
                </a:lnTo>
                <a:cubicBezTo>
                  <a:pt x="0" y="26388"/>
                  <a:pt x="8150" y="18238"/>
                  <a:pt x="18238" y="18238"/>
                </a:cubicBezTo>
                <a:close/>
                <a:moveTo>
                  <a:pt x="72951" y="54714"/>
                </a:moveTo>
                <a:cubicBezTo>
                  <a:pt x="72951" y="44626"/>
                  <a:pt x="81101" y="36476"/>
                  <a:pt x="91189" y="36476"/>
                </a:cubicBezTo>
                <a:lnTo>
                  <a:pt x="200616" y="36476"/>
                </a:lnTo>
                <a:cubicBezTo>
                  <a:pt x="210704" y="36476"/>
                  <a:pt x="218854" y="44626"/>
                  <a:pt x="218854" y="54714"/>
                </a:cubicBezTo>
                <a:cubicBezTo>
                  <a:pt x="218854" y="64801"/>
                  <a:pt x="210704" y="72951"/>
                  <a:pt x="200616" y="72951"/>
                </a:cubicBezTo>
                <a:lnTo>
                  <a:pt x="91189" y="72951"/>
                </a:lnTo>
                <a:cubicBezTo>
                  <a:pt x="81101" y="72951"/>
                  <a:pt x="72951" y="64801"/>
                  <a:pt x="72951" y="54714"/>
                </a:cubicBezTo>
                <a:close/>
                <a:moveTo>
                  <a:pt x="91189" y="100308"/>
                </a:moveTo>
                <a:lnTo>
                  <a:pt x="164141" y="100308"/>
                </a:lnTo>
                <a:cubicBezTo>
                  <a:pt x="174228" y="100308"/>
                  <a:pt x="182378" y="108458"/>
                  <a:pt x="182378" y="118546"/>
                </a:cubicBezTo>
                <a:cubicBezTo>
                  <a:pt x="182378" y="128634"/>
                  <a:pt x="174228" y="136784"/>
                  <a:pt x="164141" y="136784"/>
                </a:cubicBezTo>
                <a:lnTo>
                  <a:pt x="91189" y="136784"/>
                </a:lnTo>
                <a:cubicBezTo>
                  <a:pt x="81101" y="136784"/>
                  <a:pt x="72951" y="128634"/>
                  <a:pt x="72951" y="118546"/>
                </a:cubicBezTo>
                <a:cubicBezTo>
                  <a:pt x="72951" y="108458"/>
                  <a:pt x="81101" y="100308"/>
                  <a:pt x="91189" y="100308"/>
                </a:cubicBezTo>
                <a:close/>
                <a:moveTo>
                  <a:pt x="91189" y="164141"/>
                </a:moveTo>
                <a:lnTo>
                  <a:pt x="237092" y="164141"/>
                </a:lnTo>
                <a:cubicBezTo>
                  <a:pt x="247180" y="164141"/>
                  <a:pt x="255330" y="172291"/>
                  <a:pt x="255330" y="182378"/>
                </a:cubicBezTo>
                <a:cubicBezTo>
                  <a:pt x="255330" y="192466"/>
                  <a:pt x="247180" y="200616"/>
                  <a:pt x="237092" y="200616"/>
                </a:cubicBezTo>
                <a:lnTo>
                  <a:pt x="91189" y="200616"/>
                </a:lnTo>
                <a:cubicBezTo>
                  <a:pt x="81101" y="200616"/>
                  <a:pt x="72951" y="192466"/>
                  <a:pt x="72951" y="182378"/>
                </a:cubicBezTo>
                <a:cubicBezTo>
                  <a:pt x="72951" y="172291"/>
                  <a:pt x="81101" y="164141"/>
                  <a:pt x="91189" y="164141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Text 6"/>
          <p:cNvSpPr/>
          <p:nvPr/>
        </p:nvSpPr>
        <p:spPr>
          <a:xfrm>
            <a:off x="8589266" y="1750833"/>
            <a:ext cx="7319455" cy="3890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98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Distribution Insights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224509" y="2285659"/>
            <a:ext cx="7635578" cy="5836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2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Claim Amounts: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Fraud and non-fraud claims </a:t>
            </a:r>
            <a:r>
              <a:rPr lang="en-US" sz="1532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heavily overlap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making amount alone unreliable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224509" y="2966538"/>
            <a:ext cx="7635578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2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 Distributions: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Similar across both classes with subtle differences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224509" y="3355612"/>
            <a:ext cx="7635578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2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Geographic Variation: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Exists but is subtle; fraud patterns vary by state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224509" y="3744686"/>
            <a:ext cx="7635578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2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Witness Presence: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Shows slight difference but weak discriminative power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86343" y="4960543"/>
            <a:ext cx="7538310" cy="1896736"/>
          </a:xfrm>
          <a:custGeom>
            <a:avLst/>
            <a:gdLst/>
            <a:ahLst/>
            <a:cxnLst/>
            <a:rect l="l" t="t" r="r" b="b"/>
            <a:pathLst>
              <a:path w="7538310" h="1896736">
                <a:moveTo>
                  <a:pt x="97265" y="0"/>
                </a:moveTo>
                <a:lnTo>
                  <a:pt x="7441045" y="0"/>
                </a:lnTo>
                <a:cubicBezTo>
                  <a:pt x="7494727" y="0"/>
                  <a:pt x="7538310" y="43583"/>
                  <a:pt x="7538310" y="97265"/>
                </a:cubicBezTo>
                <a:lnTo>
                  <a:pt x="7538310" y="1799471"/>
                </a:lnTo>
                <a:cubicBezTo>
                  <a:pt x="7538310" y="1853153"/>
                  <a:pt x="7494727" y="1896736"/>
                  <a:pt x="7441045" y="1896736"/>
                </a:cubicBezTo>
                <a:lnTo>
                  <a:pt x="97265" y="1896736"/>
                </a:lnTo>
                <a:cubicBezTo>
                  <a:pt x="43583" y="1896736"/>
                  <a:pt x="0" y="1853153"/>
                  <a:pt x="0" y="1799471"/>
                </a:cubicBezTo>
                <a:lnTo>
                  <a:pt x="0" y="97265"/>
                </a:lnTo>
                <a:cubicBezTo>
                  <a:pt x="0" y="43583"/>
                  <a:pt x="43583" y="0"/>
                  <a:pt x="97265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680880" y="5203714"/>
            <a:ext cx="303964" cy="243171"/>
          </a:xfrm>
          <a:custGeom>
            <a:avLst/>
            <a:gdLst/>
            <a:ahLst/>
            <a:cxnLst/>
            <a:rect l="l" t="t" r="r" b="b"/>
            <a:pathLst>
              <a:path w="303964" h="243171">
                <a:moveTo>
                  <a:pt x="56138" y="29636"/>
                </a:moveTo>
                <a:cubicBezTo>
                  <a:pt x="48207" y="26977"/>
                  <a:pt x="43885" y="18333"/>
                  <a:pt x="46545" y="10401"/>
                </a:cubicBezTo>
                <a:cubicBezTo>
                  <a:pt x="49204" y="2470"/>
                  <a:pt x="57801" y="-1852"/>
                  <a:pt x="65780" y="760"/>
                </a:cubicBezTo>
                <a:lnTo>
                  <a:pt x="119448" y="18665"/>
                </a:lnTo>
                <a:cubicBezTo>
                  <a:pt x="126050" y="7504"/>
                  <a:pt x="138256" y="0"/>
                  <a:pt x="152172" y="0"/>
                </a:cubicBezTo>
                <a:cubicBezTo>
                  <a:pt x="173165" y="0"/>
                  <a:pt x="190168" y="17003"/>
                  <a:pt x="190168" y="37996"/>
                </a:cubicBezTo>
                <a:cubicBezTo>
                  <a:pt x="190168" y="39420"/>
                  <a:pt x="190073" y="40798"/>
                  <a:pt x="189930" y="42175"/>
                </a:cubicBezTo>
                <a:lnTo>
                  <a:pt x="248158" y="61600"/>
                </a:lnTo>
                <a:cubicBezTo>
                  <a:pt x="256137" y="64260"/>
                  <a:pt x="260412" y="72856"/>
                  <a:pt x="257752" y="80835"/>
                </a:cubicBezTo>
                <a:cubicBezTo>
                  <a:pt x="255092" y="88815"/>
                  <a:pt x="246496" y="93089"/>
                  <a:pt x="238517" y="90429"/>
                </a:cubicBezTo>
                <a:lnTo>
                  <a:pt x="174162" y="68962"/>
                </a:lnTo>
                <a:cubicBezTo>
                  <a:pt x="172025" y="70482"/>
                  <a:pt x="169745" y="71764"/>
                  <a:pt x="167323" y="72856"/>
                </a:cubicBezTo>
                <a:lnTo>
                  <a:pt x="167323" y="228021"/>
                </a:lnTo>
                <a:cubicBezTo>
                  <a:pt x="167323" y="236427"/>
                  <a:pt x="160531" y="243219"/>
                  <a:pt x="152125" y="243219"/>
                </a:cubicBezTo>
                <a:lnTo>
                  <a:pt x="60935" y="243219"/>
                </a:lnTo>
                <a:cubicBezTo>
                  <a:pt x="52529" y="243219"/>
                  <a:pt x="45737" y="236427"/>
                  <a:pt x="45737" y="228021"/>
                </a:cubicBezTo>
                <a:cubicBezTo>
                  <a:pt x="45737" y="219614"/>
                  <a:pt x="52529" y="212822"/>
                  <a:pt x="60935" y="212822"/>
                </a:cubicBezTo>
                <a:lnTo>
                  <a:pt x="136926" y="212822"/>
                </a:lnTo>
                <a:lnTo>
                  <a:pt x="136926" y="72856"/>
                </a:lnTo>
                <a:cubicBezTo>
                  <a:pt x="126953" y="68487"/>
                  <a:pt x="119258" y="60033"/>
                  <a:pt x="115934" y="49584"/>
                </a:cubicBezTo>
                <a:lnTo>
                  <a:pt x="56138" y="29636"/>
                </a:lnTo>
                <a:close/>
                <a:moveTo>
                  <a:pt x="95369" y="136784"/>
                </a:moveTo>
                <a:lnTo>
                  <a:pt x="60935" y="77796"/>
                </a:lnTo>
                <a:lnTo>
                  <a:pt x="26549" y="136784"/>
                </a:lnTo>
                <a:lnTo>
                  <a:pt x="95369" y="136784"/>
                </a:lnTo>
                <a:close/>
                <a:moveTo>
                  <a:pt x="60983" y="182378"/>
                </a:moveTo>
                <a:cubicBezTo>
                  <a:pt x="31109" y="182378"/>
                  <a:pt x="6269" y="166230"/>
                  <a:pt x="1140" y="144905"/>
                </a:cubicBezTo>
                <a:cubicBezTo>
                  <a:pt x="-95" y="139681"/>
                  <a:pt x="1615" y="134314"/>
                  <a:pt x="4322" y="129660"/>
                </a:cubicBezTo>
                <a:lnTo>
                  <a:pt x="49537" y="52149"/>
                </a:lnTo>
                <a:cubicBezTo>
                  <a:pt x="51911" y="48064"/>
                  <a:pt x="56281" y="45595"/>
                  <a:pt x="60983" y="45595"/>
                </a:cubicBezTo>
                <a:cubicBezTo>
                  <a:pt x="65685" y="45595"/>
                  <a:pt x="70054" y="48112"/>
                  <a:pt x="72429" y="52149"/>
                </a:cubicBezTo>
                <a:lnTo>
                  <a:pt x="117644" y="129660"/>
                </a:lnTo>
                <a:cubicBezTo>
                  <a:pt x="120351" y="134314"/>
                  <a:pt x="122061" y="139681"/>
                  <a:pt x="120826" y="144905"/>
                </a:cubicBezTo>
                <a:cubicBezTo>
                  <a:pt x="115696" y="166183"/>
                  <a:pt x="90857" y="182378"/>
                  <a:pt x="60983" y="182378"/>
                </a:cubicBezTo>
                <a:close/>
                <a:moveTo>
                  <a:pt x="242791" y="138589"/>
                </a:moveTo>
                <a:lnTo>
                  <a:pt x="208405" y="197577"/>
                </a:lnTo>
                <a:lnTo>
                  <a:pt x="277225" y="197577"/>
                </a:lnTo>
                <a:lnTo>
                  <a:pt x="242839" y="138589"/>
                </a:lnTo>
                <a:close/>
                <a:moveTo>
                  <a:pt x="302634" y="205698"/>
                </a:moveTo>
                <a:cubicBezTo>
                  <a:pt x="297505" y="227023"/>
                  <a:pt x="272665" y="243171"/>
                  <a:pt x="242791" y="243171"/>
                </a:cubicBezTo>
                <a:cubicBezTo>
                  <a:pt x="212917" y="243171"/>
                  <a:pt x="188078" y="227023"/>
                  <a:pt x="182948" y="205698"/>
                </a:cubicBezTo>
                <a:cubicBezTo>
                  <a:pt x="181714" y="200474"/>
                  <a:pt x="183423" y="195107"/>
                  <a:pt x="186131" y="190453"/>
                </a:cubicBezTo>
                <a:lnTo>
                  <a:pt x="231345" y="112942"/>
                </a:lnTo>
                <a:cubicBezTo>
                  <a:pt x="233720" y="108857"/>
                  <a:pt x="238089" y="106387"/>
                  <a:pt x="242791" y="106387"/>
                </a:cubicBezTo>
                <a:cubicBezTo>
                  <a:pt x="247493" y="106387"/>
                  <a:pt x="251863" y="108905"/>
                  <a:pt x="254237" y="112942"/>
                </a:cubicBezTo>
                <a:lnTo>
                  <a:pt x="299452" y="190453"/>
                </a:lnTo>
                <a:cubicBezTo>
                  <a:pt x="302159" y="195107"/>
                  <a:pt x="303869" y="200474"/>
                  <a:pt x="302634" y="205698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6" name="Text 13"/>
          <p:cNvSpPr/>
          <p:nvPr/>
        </p:nvSpPr>
        <p:spPr>
          <a:xfrm>
            <a:off x="984844" y="5155080"/>
            <a:ext cx="6966857" cy="3404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15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 Imbalance Reality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80880" y="5592788"/>
            <a:ext cx="7246504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2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11.47%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fraud ratio means naive models predict "No Fraud" 88% of the time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80880" y="5981862"/>
            <a:ext cx="7246504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2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Baseline Accuracy: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88.5% (completely useless for fraud detection)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80880" y="6370936"/>
            <a:ext cx="7246504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2" b="1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Solution Required:</a:t>
            </a:r>
            <a:r>
              <a:rPr lang="en-US" sz="1532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Resampling strategies (SMOTE) or class weights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234235" y="4970270"/>
            <a:ext cx="7521288" cy="1879714"/>
          </a:xfrm>
          <a:custGeom>
            <a:avLst/>
            <a:gdLst/>
            <a:ahLst/>
            <a:cxnLst/>
            <a:rect l="l" t="t" r="r" b="b"/>
            <a:pathLst>
              <a:path w="7521288" h="1879714">
                <a:moveTo>
                  <a:pt x="97275" y="0"/>
                </a:moveTo>
                <a:lnTo>
                  <a:pt x="7424012" y="0"/>
                </a:lnTo>
                <a:cubicBezTo>
                  <a:pt x="7477736" y="0"/>
                  <a:pt x="7521288" y="43552"/>
                  <a:pt x="7521288" y="97275"/>
                </a:cubicBezTo>
                <a:lnTo>
                  <a:pt x="7521288" y="1782439"/>
                </a:lnTo>
                <a:cubicBezTo>
                  <a:pt x="7521288" y="1836162"/>
                  <a:pt x="7477736" y="1879714"/>
                  <a:pt x="7424012" y="1879714"/>
                </a:cubicBezTo>
                <a:lnTo>
                  <a:pt x="97275" y="1879714"/>
                </a:lnTo>
                <a:cubicBezTo>
                  <a:pt x="43552" y="1879714"/>
                  <a:pt x="0" y="1836162"/>
                  <a:pt x="0" y="1782439"/>
                </a:cubicBezTo>
                <a:lnTo>
                  <a:pt x="0" y="97275"/>
                </a:lnTo>
                <a:cubicBezTo>
                  <a:pt x="0" y="43588"/>
                  <a:pt x="43588" y="0"/>
                  <a:pt x="9727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8468896" y="5223169"/>
            <a:ext cx="243171" cy="243171"/>
          </a:xfrm>
          <a:custGeom>
            <a:avLst/>
            <a:gdLst/>
            <a:ahLst/>
            <a:cxnLst/>
            <a:rect l="l" t="t" r="r" b="b"/>
            <a:pathLst>
              <a:path w="243171" h="243171">
                <a:moveTo>
                  <a:pt x="56993" y="26597"/>
                </a:moveTo>
                <a:cubicBezTo>
                  <a:pt x="56993" y="11921"/>
                  <a:pt x="68914" y="0"/>
                  <a:pt x="83590" y="0"/>
                </a:cubicBezTo>
                <a:lnTo>
                  <a:pt x="94989" y="0"/>
                </a:lnTo>
                <a:cubicBezTo>
                  <a:pt x="103395" y="0"/>
                  <a:pt x="110187" y="6792"/>
                  <a:pt x="110187" y="15198"/>
                </a:cubicBezTo>
                <a:lnTo>
                  <a:pt x="110187" y="227973"/>
                </a:lnTo>
                <a:cubicBezTo>
                  <a:pt x="110187" y="236380"/>
                  <a:pt x="103395" y="243171"/>
                  <a:pt x="94989" y="243171"/>
                </a:cubicBezTo>
                <a:lnTo>
                  <a:pt x="79791" y="243171"/>
                </a:lnTo>
                <a:cubicBezTo>
                  <a:pt x="65637" y="243171"/>
                  <a:pt x="53716" y="233482"/>
                  <a:pt x="50344" y="220374"/>
                </a:cubicBezTo>
                <a:cubicBezTo>
                  <a:pt x="50012" y="220374"/>
                  <a:pt x="49727" y="220374"/>
                  <a:pt x="49394" y="220374"/>
                </a:cubicBezTo>
                <a:cubicBezTo>
                  <a:pt x="28402" y="220374"/>
                  <a:pt x="11399" y="203371"/>
                  <a:pt x="11399" y="182378"/>
                </a:cubicBezTo>
                <a:cubicBezTo>
                  <a:pt x="11399" y="173829"/>
                  <a:pt x="14248" y="165945"/>
                  <a:pt x="18998" y="159581"/>
                </a:cubicBezTo>
                <a:cubicBezTo>
                  <a:pt x="9784" y="152647"/>
                  <a:pt x="3800" y="141628"/>
                  <a:pt x="3800" y="129185"/>
                </a:cubicBezTo>
                <a:cubicBezTo>
                  <a:pt x="3800" y="114509"/>
                  <a:pt x="12159" y="101733"/>
                  <a:pt x="24317" y="95416"/>
                </a:cubicBezTo>
                <a:cubicBezTo>
                  <a:pt x="20945" y="89717"/>
                  <a:pt x="18998" y="83068"/>
                  <a:pt x="18998" y="75991"/>
                </a:cubicBezTo>
                <a:cubicBezTo>
                  <a:pt x="18998" y="54999"/>
                  <a:pt x="36001" y="37996"/>
                  <a:pt x="56993" y="37996"/>
                </a:cubicBezTo>
                <a:lnTo>
                  <a:pt x="56993" y="26597"/>
                </a:lnTo>
                <a:close/>
                <a:moveTo>
                  <a:pt x="186178" y="26597"/>
                </a:moveTo>
                <a:lnTo>
                  <a:pt x="186178" y="37996"/>
                </a:lnTo>
                <a:cubicBezTo>
                  <a:pt x="207171" y="37996"/>
                  <a:pt x="224174" y="54999"/>
                  <a:pt x="224174" y="75991"/>
                </a:cubicBezTo>
                <a:cubicBezTo>
                  <a:pt x="224174" y="83115"/>
                  <a:pt x="222226" y="89764"/>
                  <a:pt x="218854" y="95416"/>
                </a:cubicBezTo>
                <a:cubicBezTo>
                  <a:pt x="231060" y="101733"/>
                  <a:pt x="239372" y="114461"/>
                  <a:pt x="239372" y="129185"/>
                </a:cubicBezTo>
                <a:cubicBezTo>
                  <a:pt x="239372" y="141628"/>
                  <a:pt x="233387" y="152647"/>
                  <a:pt x="224174" y="159581"/>
                </a:cubicBezTo>
                <a:cubicBezTo>
                  <a:pt x="228923" y="165945"/>
                  <a:pt x="231773" y="173829"/>
                  <a:pt x="231773" y="182378"/>
                </a:cubicBezTo>
                <a:cubicBezTo>
                  <a:pt x="231773" y="203371"/>
                  <a:pt x="214770" y="220374"/>
                  <a:pt x="193777" y="220374"/>
                </a:cubicBezTo>
                <a:cubicBezTo>
                  <a:pt x="193445" y="220374"/>
                  <a:pt x="193160" y="220374"/>
                  <a:pt x="192827" y="220374"/>
                </a:cubicBezTo>
                <a:cubicBezTo>
                  <a:pt x="189455" y="233482"/>
                  <a:pt x="177534" y="243171"/>
                  <a:pt x="163381" y="243171"/>
                </a:cubicBezTo>
                <a:lnTo>
                  <a:pt x="148182" y="243171"/>
                </a:lnTo>
                <a:cubicBezTo>
                  <a:pt x="139776" y="243171"/>
                  <a:pt x="132984" y="236380"/>
                  <a:pt x="132984" y="227973"/>
                </a:cubicBezTo>
                <a:lnTo>
                  <a:pt x="132984" y="15198"/>
                </a:lnTo>
                <a:cubicBezTo>
                  <a:pt x="132984" y="6792"/>
                  <a:pt x="139776" y="0"/>
                  <a:pt x="148182" y="0"/>
                </a:cubicBezTo>
                <a:lnTo>
                  <a:pt x="159581" y="0"/>
                </a:lnTo>
                <a:cubicBezTo>
                  <a:pt x="174257" y="0"/>
                  <a:pt x="186178" y="11921"/>
                  <a:pt x="186178" y="26597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2" name="Text 19"/>
          <p:cNvSpPr/>
          <p:nvPr/>
        </p:nvSpPr>
        <p:spPr>
          <a:xfrm>
            <a:off x="8742464" y="5174535"/>
            <a:ext cx="6930381" cy="3404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15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Major EDA Conclusion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8438500" y="5612243"/>
            <a:ext cx="7210028" cy="9483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Fraudulent claims are </a:t>
            </a:r>
            <a:r>
              <a:rPr lang="en-US" sz="1532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difficult to distinguish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using individual feature values. The extremely weak correlations (all </a:t>
            </a:r>
            <a:r>
              <a:rPr lang="en-US" sz="1532" dirty="0">
                <a:solidFill>
                  <a:srgbClr val="4FD1C5"/>
                </a:solidFill>
                <a:highlight>
                  <a:srgbClr val="4A5568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|r| &lt; 0.08 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) indicate fraud patterns are </a:t>
            </a:r>
            <a:r>
              <a:rPr lang="en-US" sz="1532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non-linear</a:t>
            </a:r>
            <a:r>
              <a:rPr lang="en-US" sz="1532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require complex decision boundaries.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486343" y="7051816"/>
            <a:ext cx="15283315" cy="1604930"/>
          </a:xfrm>
          <a:custGeom>
            <a:avLst/>
            <a:gdLst/>
            <a:ahLst/>
            <a:cxnLst/>
            <a:rect l="l" t="t" r="r" b="b"/>
            <a:pathLst>
              <a:path w="15283315" h="1604930">
                <a:moveTo>
                  <a:pt x="97275" y="0"/>
                </a:moveTo>
                <a:lnTo>
                  <a:pt x="15186040" y="0"/>
                </a:lnTo>
                <a:cubicBezTo>
                  <a:pt x="15239763" y="0"/>
                  <a:pt x="15283315" y="43551"/>
                  <a:pt x="15283315" y="97275"/>
                </a:cubicBezTo>
                <a:lnTo>
                  <a:pt x="15283315" y="1507656"/>
                </a:lnTo>
                <a:cubicBezTo>
                  <a:pt x="15283315" y="1561379"/>
                  <a:pt x="15239763" y="1604930"/>
                  <a:pt x="15186040" y="1604930"/>
                </a:cubicBezTo>
                <a:lnTo>
                  <a:pt x="97275" y="1604930"/>
                </a:lnTo>
                <a:cubicBezTo>
                  <a:pt x="43551" y="1604930"/>
                  <a:pt x="0" y="1561379"/>
                  <a:pt x="0" y="1507656"/>
                </a:cubicBezTo>
                <a:lnTo>
                  <a:pt x="0" y="97275"/>
                </a:lnTo>
                <a:cubicBezTo>
                  <a:pt x="0" y="43587"/>
                  <a:pt x="43587" y="0"/>
                  <a:pt x="97275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3629483" y="7246353"/>
            <a:ext cx="2456030" cy="5836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595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&lt; 0.08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3726752" y="7878598"/>
            <a:ext cx="2261493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32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 |Correlation|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3732831" y="8219038"/>
            <a:ext cx="2249334" cy="2431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4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Extremely weak linear signals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6323365" y="7465207"/>
            <a:ext cx="12159" cy="778148"/>
          </a:xfrm>
          <a:custGeom>
            <a:avLst/>
            <a:gdLst/>
            <a:ahLst/>
            <a:cxnLst/>
            <a:rect l="l" t="t" r="r" b="b"/>
            <a:pathLst>
              <a:path w="12159" h="778148">
                <a:moveTo>
                  <a:pt x="0" y="0"/>
                </a:moveTo>
                <a:lnTo>
                  <a:pt x="12159" y="0"/>
                </a:lnTo>
                <a:lnTo>
                  <a:pt x="12159" y="778148"/>
                </a:lnTo>
                <a:lnTo>
                  <a:pt x="0" y="778148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9" name="Text 26"/>
          <p:cNvSpPr/>
          <p:nvPr/>
        </p:nvSpPr>
        <p:spPr>
          <a:xfrm>
            <a:off x="6578695" y="7246353"/>
            <a:ext cx="3161227" cy="5836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595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Non-Linear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675964" y="7878598"/>
            <a:ext cx="2966690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32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Fraud Patterns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6682043" y="8219038"/>
            <a:ext cx="2954531" cy="2431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4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Complex interactions needed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9987957" y="7465207"/>
            <a:ext cx="12159" cy="778148"/>
          </a:xfrm>
          <a:custGeom>
            <a:avLst/>
            <a:gdLst/>
            <a:ahLst/>
            <a:cxnLst/>
            <a:rect l="l" t="t" r="r" b="b"/>
            <a:pathLst>
              <a:path w="12159" h="778148">
                <a:moveTo>
                  <a:pt x="0" y="0"/>
                </a:moveTo>
                <a:lnTo>
                  <a:pt x="12159" y="0"/>
                </a:lnTo>
                <a:lnTo>
                  <a:pt x="12159" y="778148"/>
                </a:lnTo>
                <a:lnTo>
                  <a:pt x="0" y="778148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3" name="Text 30"/>
          <p:cNvSpPr/>
          <p:nvPr/>
        </p:nvSpPr>
        <p:spPr>
          <a:xfrm>
            <a:off x="10243287" y="7246353"/>
            <a:ext cx="2383079" cy="5836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595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88.5%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0340555" y="7878598"/>
            <a:ext cx="2188542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32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Naive Accuracy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0346634" y="8219038"/>
            <a:ext cx="2176383" cy="2431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4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Deceptively high but useless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21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8636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Preprocessing Pipeline Architecture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565150" y="1879442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47625" y="61912"/>
                </a:moveTo>
                <a:cubicBezTo>
                  <a:pt x="55510" y="61912"/>
                  <a:pt x="61912" y="55510"/>
                  <a:pt x="61912" y="47625"/>
                </a:cubicBezTo>
                <a:cubicBezTo>
                  <a:pt x="61912" y="39740"/>
                  <a:pt x="55510" y="33338"/>
                  <a:pt x="47625" y="33338"/>
                </a:cubicBezTo>
                <a:cubicBezTo>
                  <a:pt x="39740" y="33338"/>
                  <a:pt x="33338" y="39740"/>
                  <a:pt x="33338" y="47625"/>
                </a:cubicBezTo>
                <a:cubicBezTo>
                  <a:pt x="33338" y="55510"/>
                  <a:pt x="39740" y="61912"/>
                  <a:pt x="47625" y="61912"/>
                </a:cubicBezTo>
                <a:close/>
                <a:moveTo>
                  <a:pt x="95250" y="47625"/>
                </a:moveTo>
                <a:cubicBezTo>
                  <a:pt x="95250" y="67151"/>
                  <a:pt x="83522" y="83939"/>
                  <a:pt x="66675" y="91261"/>
                </a:cubicBezTo>
                <a:lnTo>
                  <a:pt x="66675" y="133350"/>
                </a:lnTo>
                <a:lnTo>
                  <a:pt x="171450" y="133350"/>
                </a:lnTo>
                <a:cubicBezTo>
                  <a:pt x="187226" y="133350"/>
                  <a:pt x="200025" y="120551"/>
                  <a:pt x="200025" y="104775"/>
                </a:cubicBezTo>
                <a:lnTo>
                  <a:pt x="200025" y="91261"/>
                </a:lnTo>
                <a:cubicBezTo>
                  <a:pt x="183178" y="83939"/>
                  <a:pt x="171450" y="67151"/>
                  <a:pt x="171450" y="47625"/>
                </a:cubicBezTo>
                <a:cubicBezTo>
                  <a:pt x="171450" y="21312"/>
                  <a:pt x="192762" y="0"/>
                  <a:pt x="219075" y="0"/>
                </a:cubicBezTo>
                <a:cubicBezTo>
                  <a:pt x="245388" y="0"/>
                  <a:pt x="266700" y="21312"/>
                  <a:pt x="266700" y="47625"/>
                </a:cubicBezTo>
                <a:cubicBezTo>
                  <a:pt x="266700" y="67151"/>
                  <a:pt x="254972" y="83939"/>
                  <a:pt x="238125" y="91261"/>
                </a:cubicBezTo>
                <a:lnTo>
                  <a:pt x="238125" y="104775"/>
                </a:lnTo>
                <a:cubicBezTo>
                  <a:pt x="238125" y="141625"/>
                  <a:pt x="208300" y="171450"/>
                  <a:pt x="171450" y="171450"/>
                </a:cubicBezTo>
                <a:lnTo>
                  <a:pt x="66675" y="171450"/>
                </a:lnTo>
                <a:lnTo>
                  <a:pt x="66675" y="213539"/>
                </a:lnTo>
                <a:cubicBezTo>
                  <a:pt x="83522" y="220861"/>
                  <a:pt x="95250" y="237649"/>
                  <a:pt x="95250" y="257175"/>
                </a:cubicBezTo>
                <a:cubicBezTo>
                  <a:pt x="95250" y="283488"/>
                  <a:pt x="73938" y="304800"/>
                  <a:pt x="47625" y="304800"/>
                </a:cubicBezTo>
                <a:cubicBezTo>
                  <a:pt x="21312" y="304800"/>
                  <a:pt x="0" y="283488"/>
                  <a:pt x="0" y="257175"/>
                </a:cubicBezTo>
                <a:cubicBezTo>
                  <a:pt x="0" y="237649"/>
                  <a:pt x="11728" y="220861"/>
                  <a:pt x="28575" y="213539"/>
                </a:cubicBezTo>
                <a:lnTo>
                  <a:pt x="28575" y="91321"/>
                </a:lnTo>
                <a:cubicBezTo>
                  <a:pt x="11728" y="83939"/>
                  <a:pt x="0" y="67151"/>
                  <a:pt x="0" y="47625"/>
                </a:cubicBezTo>
                <a:cubicBezTo>
                  <a:pt x="0" y="21312"/>
                  <a:pt x="21312" y="0"/>
                  <a:pt x="47625" y="0"/>
                </a:cubicBezTo>
                <a:cubicBezTo>
                  <a:pt x="73938" y="0"/>
                  <a:pt x="95250" y="21312"/>
                  <a:pt x="95250" y="47625"/>
                </a:cubicBezTo>
                <a:close/>
                <a:moveTo>
                  <a:pt x="233363" y="47625"/>
                </a:moveTo>
                <a:cubicBezTo>
                  <a:pt x="233363" y="39740"/>
                  <a:pt x="226960" y="33338"/>
                  <a:pt x="219075" y="33338"/>
                </a:cubicBezTo>
                <a:cubicBezTo>
                  <a:pt x="211190" y="33338"/>
                  <a:pt x="204787" y="39740"/>
                  <a:pt x="204787" y="47625"/>
                </a:cubicBezTo>
                <a:cubicBezTo>
                  <a:pt x="204787" y="55510"/>
                  <a:pt x="211190" y="61912"/>
                  <a:pt x="219075" y="61912"/>
                </a:cubicBezTo>
                <a:cubicBezTo>
                  <a:pt x="226960" y="61912"/>
                  <a:pt x="233363" y="55510"/>
                  <a:pt x="233363" y="47625"/>
                </a:cubicBezTo>
                <a:close/>
                <a:moveTo>
                  <a:pt x="47625" y="271463"/>
                </a:moveTo>
                <a:cubicBezTo>
                  <a:pt x="55510" y="271463"/>
                  <a:pt x="61912" y="265060"/>
                  <a:pt x="61912" y="257175"/>
                </a:cubicBezTo>
                <a:cubicBezTo>
                  <a:pt x="61912" y="249290"/>
                  <a:pt x="55510" y="242888"/>
                  <a:pt x="47625" y="242888"/>
                </a:cubicBezTo>
                <a:cubicBezTo>
                  <a:pt x="39740" y="242888"/>
                  <a:pt x="33338" y="249290"/>
                  <a:pt x="33338" y="257175"/>
                </a:cubicBezTo>
                <a:cubicBezTo>
                  <a:pt x="33338" y="265060"/>
                  <a:pt x="39740" y="271463"/>
                  <a:pt x="47625" y="271463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" name="Text 4"/>
          <p:cNvSpPr/>
          <p:nvPr/>
        </p:nvSpPr>
        <p:spPr>
          <a:xfrm>
            <a:off x="889000" y="1828800"/>
            <a:ext cx="7239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Column Transformer Architecture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" y="2336642"/>
            <a:ext cx="7442200" cy="2387600"/>
          </a:xfrm>
          <a:custGeom>
            <a:avLst/>
            <a:gdLst/>
            <a:ahLst/>
            <a:cxnLst/>
            <a:rect l="l" t="t" r="r" b="b"/>
            <a:pathLst>
              <a:path w="7442200" h="2387600">
                <a:moveTo>
                  <a:pt x="0" y="0"/>
                </a:moveTo>
                <a:lnTo>
                  <a:pt x="7442200" y="0"/>
                </a:lnTo>
                <a:lnTo>
                  <a:pt x="7442200" y="2387600"/>
                </a:lnTo>
                <a:lnTo>
                  <a:pt x="0" y="2387600"/>
                </a:lnTo>
                <a:lnTo>
                  <a:pt x="0" y="0"/>
                </a:ln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8" name="Shape 6"/>
          <p:cNvSpPr/>
          <p:nvPr/>
        </p:nvSpPr>
        <p:spPr>
          <a:xfrm>
            <a:off x="533400" y="2336642"/>
            <a:ext cx="50800" cy="2387600"/>
          </a:xfrm>
          <a:custGeom>
            <a:avLst/>
            <a:gdLst/>
            <a:ahLst/>
            <a:cxnLst/>
            <a:rect l="l" t="t" r="r" b="b"/>
            <a:pathLst>
              <a:path w="50800" h="2387600">
                <a:moveTo>
                  <a:pt x="0" y="0"/>
                </a:moveTo>
                <a:lnTo>
                  <a:pt x="50800" y="0"/>
                </a:lnTo>
                <a:lnTo>
                  <a:pt x="50800" y="2387600"/>
                </a:lnTo>
                <a:lnTo>
                  <a:pt x="0" y="23876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Text 7"/>
          <p:cNvSpPr/>
          <p:nvPr/>
        </p:nvSpPr>
        <p:spPr>
          <a:xfrm>
            <a:off x="711200" y="2489042"/>
            <a:ext cx="721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Numeric Branch: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2895442"/>
            <a:ext cx="6997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SimpleImputer(strategy='median')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14400" y="3200242"/>
            <a:ext cx="6997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 StandardScaler()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1200" y="3606642"/>
            <a:ext cx="721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Categorical Branch: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14400" y="4013042"/>
            <a:ext cx="6997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SimpleImputer(strategy='most_frequent')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14400" y="4317842"/>
            <a:ext cx="6997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 OneHotEncoder(handle_unknown='ignore')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23875" y="4927442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252710" y="48915"/>
                </a:moveTo>
                <a:cubicBezTo>
                  <a:pt x="256480" y="45145"/>
                  <a:pt x="262781" y="46087"/>
                  <a:pt x="264666" y="51048"/>
                </a:cubicBezTo>
                <a:cubicBezTo>
                  <a:pt x="268039" y="59829"/>
                  <a:pt x="269875" y="69404"/>
                  <a:pt x="269875" y="79375"/>
                </a:cubicBezTo>
                <a:cubicBezTo>
                  <a:pt x="269875" y="123230"/>
                  <a:pt x="234355" y="158750"/>
                  <a:pt x="190500" y="158750"/>
                </a:cubicBezTo>
                <a:cubicBezTo>
                  <a:pt x="181818" y="158750"/>
                  <a:pt x="173434" y="157361"/>
                  <a:pt x="165596" y="154781"/>
                </a:cubicBezTo>
                <a:lnTo>
                  <a:pt x="72876" y="247501"/>
                </a:lnTo>
                <a:cubicBezTo>
                  <a:pt x="58936" y="261441"/>
                  <a:pt x="36314" y="261441"/>
                  <a:pt x="22374" y="247501"/>
                </a:cubicBezTo>
                <a:cubicBezTo>
                  <a:pt x="8434" y="233561"/>
                  <a:pt x="8434" y="210939"/>
                  <a:pt x="22374" y="196999"/>
                </a:cubicBezTo>
                <a:lnTo>
                  <a:pt x="115094" y="104279"/>
                </a:lnTo>
                <a:cubicBezTo>
                  <a:pt x="112514" y="96441"/>
                  <a:pt x="111125" y="88106"/>
                  <a:pt x="111125" y="79375"/>
                </a:cubicBezTo>
                <a:cubicBezTo>
                  <a:pt x="111125" y="35520"/>
                  <a:pt x="146645" y="0"/>
                  <a:pt x="190500" y="0"/>
                </a:cubicBezTo>
                <a:cubicBezTo>
                  <a:pt x="200471" y="0"/>
                  <a:pt x="210046" y="1836"/>
                  <a:pt x="218827" y="5209"/>
                </a:cubicBezTo>
                <a:cubicBezTo>
                  <a:pt x="223788" y="7094"/>
                  <a:pt x="224681" y="13395"/>
                  <a:pt x="220960" y="17165"/>
                </a:cubicBezTo>
                <a:lnTo>
                  <a:pt x="176957" y="61168"/>
                </a:lnTo>
                <a:cubicBezTo>
                  <a:pt x="175468" y="62657"/>
                  <a:pt x="174625" y="64691"/>
                  <a:pt x="174625" y="66774"/>
                </a:cubicBezTo>
                <a:lnTo>
                  <a:pt x="174625" y="87313"/>
                </a:lnTo>
                <a:cubicBezTo>
                  <a:pt x="174625" y="91678"/>
                  <a:pt x="178197" y="95250"/>
                  <a:pt x="182563" y="95250"/>
                </a:cubicBezTo>
                <a:lnTo>
                  <a:pt x="203101" y="95250"/>
                </a:lnTo>
                <a:cubicBezTo>
                  <a:pt x="205184" y="95250"/>
                  <a:pt x="207218" y="94407"/>
                  <a:pt x="208707" y="92918"/>
                </a:cubicBezTo>
                <a:lnTo>
                  <a:pt x="252710" y="48915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6" name="Text 14"/>
          <p:cNvSpPr/>
          <p:nvPr/>
        </p:nvSpPr>
        <p:spPr>
          <a:xfrm>
            <a:off x="825500" y="4876642"/>
            <a:ext cx="727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Missing Value Strategy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08000" y="5333842"/>
            <a:ext cx="756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Numeric: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Median imputation (robust to outliers)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08000" y="5689442"/>
            <a:ext cx="756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Categorical: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Most-frequent imputation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8000" y="6045042"/>
            <a:ext cx="756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Special:</a:t>
            </a:r>
            <a:r>
              <a:rPr lang="en-US" sz="16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Missingness as signal for authorities_contacted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18160" y="6512402"/>
            <a:ext cx="7449820" cy="1544320"/>
          </a:xfrm>
          <a:custGeom>
            <a:avLst/>
            <a:gdLst/>
            <a:ahLst/>
            <a:cxnLst/>
            <a:rect l="l" t="t" r="r" b="b"/>
            <a:pathLst>
              <a:path w="7449820" h="1544320">
                <a:moveTo>
                  <a:pt x="101601" y="0"/>
                </a:moveTo>
                <a:lnTo>
                  <a:pt x="7348219" y="0"/>
                </a:lnTo>
                <a:cubicBezTo>
                  <a:pt x="7404332" y="0"/>
                  <a:pt x="7449820" y="45488"/>
                  <a:pt x="7449820" y="101601"/>
                </a:cubicBezTo>
                <a:lnTo>
                  <a:pt x="7449820" y="1442719"/>
                </a:lnTo>
                <a:cubicBezTo>
                  <a:pt x="7449820" y="1498832"/>
                  <a:pt x="7404332" y="1544320"/>
                  <a:pt x="7348219" y="1544320"/>
                </a:cubicBezTo>
                <a:lnTo>
                  <a:pt x="101601" y="1544320"/>
                </a:lnTo>
                <a:cubicBezTo>
                  <a:pt x="45488" y="1544320"/>
                  <a:pt x="0" y="1498832"/>
                  <a:pt x="0" y="144271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44220" y="672576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23974" y="33139"/>
                </a:moveTo>
                <a:cubicBezTo>
                  <a:pt x="129133" y="26045"/>
                  <a:pt x="127546" y="16123"/>
                  <a:pt x="120452" y="10964"/>
                </a:cubicBezTo>
                <a:cubicBezTo>
                  <a:pt x="113357" y="5804"/>
                  <a:pt x="103436" y="7392"/>
                  <a:pt x="98276" y="14486"/>
                </a:cubicBezTo>
                <a:lnTo>
                  <a:pt x="45690" y="86767"/>
                </a:lnTo>
                <a:lnTo>
                  <a:pt x="27087" y="68163"/>
                </a:lnTo>
                <a:cubicBezTo>
                  <a:pt x="20886" y="61962"/>
                  <a:pt x="10815" y="61962"/>
                  <a:pt x="4614" y="68163"/>
                </a:cubicBezTo>
                <a:cubicBezTo>
                  <a:pt x="-1587" y="74364"/>
                  <a:pt x="-1587" y="84435"/>
                  <a:pt x="4614" y="90636"/>
                </a:cubicBezTo>
                <a:lnTo>
                  <a:pt x="36364" y="122386"/>
                </a:lnTo>
                <a:cubicBezTo>
                  <a:pt x="39638" y="125661"/>
                  <a:pt x="44202" y="127347"/>
                  <a:pt x="48816" y="127000"/>
                </a:cubicBezTo>
                <a:cubicBezTo>
                  <a:pt x="53429" y="126653"/>
                  <a:pt x="57696" y="124271"/>
                  <a:pt x="60424" y="120501"/>
                </a:cubicBezTo>
                <a:lnTo>
                  <a:pt x="123924" y="33189"/>
                </a:lnTo>
                <a:close/>
                <a:moveTo>
                  <a:pt x="187474" y="100608"/>
                </a:moveTo>
                <a:cubicBezTo>
                  <a:pt x="192633" y="93514"/>
                  <a:pt x="191046" y="83592"/>
                  <a:pt x="183952" y="78432"/>
                </a:cubicBezTo>
                <a:cubicBezTo>
                  <a:pt x="176857" y="73273"/>
                  <a:pt x="166936" y="74861"/>
                  <a:pt x="161776" y="81955"/>
                </a:cubicBezTo>
                <a:lnTo>
                  <a:pt x="77440" y="197892"/>
                </a:lnTo>
                <a:lnTo>
                  <a:pt x="42962" y="163413"/>
                </a:lnTo>
                <a:cubicBezTo>
                  <a:pt x="36761" y="157212"/>
                  <a:pt x="26690" y="157212"/>
                  <a:pt x="20489" y="163413"/>
                </a:cubicBezTo>
                <a:cubicBezTo>
                  <a:pt x="14287" y="169614"/>
                  <a:pt x="14287" y="179685"/>
                  <a:pt x="20489" y="185886"/>
                </a:cubicBezTo>
                <a:lnTo>
                  <a:pt x="68114" y="233511"/>
                </a:lnTo>
                <a:cubicBezTo>
                  <a:pt x="71388" y="236786"/>
                  <a:pt x="75952" y="238472"/>
                  <a:pt x="80566" y="238125"/>
                </a:cubicBezTo>
                <a:cubicBezTo>
                  <a:pt x="85179" y="237778"/>
                  <a:pt x="89446" y="235396"/>
                  <a:pt x="92174" y="231626"/>
                </a:cubicBezTo>
                <a:lnTo>
                  <a:pt x="187424" y="100657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2" name="Text 20"/>
          <p:cNvSpPr/>
          <p:nvPr/>
        </p:nvSpPr>
        <p:spPr>
          <a:xfrm>
            <a:off x="998220" y="6674960"/>
            <a:ext cx="693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Pipeline Result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66420" y="7132160"/>
            <a:ext cx="3708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53+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6270" y="764016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203700" y="7132160"/>
            <a:ext cx="3708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273550" y="764016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Leakage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18500" y="18794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138113" y="204787"/>
                </a:moveTo>
                <a:lnTo>
                  <a:pt x="138113" y="166688"/>
                </a:lnTo>
                <a:lnTo>
                  <a:pt x="100013" y="166688"/>
                </a:lnTo>
                <a:cubicBezTo>
                  <a:pt x="92095" y="166688"/>
                  <a:pt x="85725" y="160318"/>
                  <a:pt x="85725" y="152400"/>
                </a:cubicBezTo>
                <a:cubicBezTo>
                  <a:pt x="85725" y="144482"/>
                  <a:pt x="92095" y="138113"/>
                  <a:pt x="100013" y="138113"/>
                </a:cubicBezTo>
                <a:lnTo>
                  <a:pt x="138113" y="138113"/>
                </a:lnTo>
                <a:lnTo>
                  <a:pt x="138113" y="100013"/>
                </a:lnTo>
                <a:cubicBezTo>
                  <a:pt x="138113" y="92095"/>
                  <a:pt x="144482" y="85725"/>
                  <a:pt x="152400" y="85725"/>
                </a:cubicBezTo>
                <a:cubicBezTo>
                  <a:pt x="160318" y="85725"/>
                  <a:pt x="166688" y="92095"/>
                  <a:pt x="166688" y="100013"/>
                </a:cubicBezTo>
                <a:lnTo>
                  <a:pt x="166688" y="138113"/>
                </a:lnTo>
                <a:lnTo>
                  <a:pt x="204787" y="138113"/>
                </a:lnTo>
                <a:cubicBezTo>
                  <a:pt x="212705" y="138113"/>
                  <a:pt x="219075" y="144482"/>
                  <a:pt x="219075" y="152400"/>
                </a:cubicBezTo>
                <a:cubicBezTo>
                  <a:pt x="219075" y="160318"/>
                  <a:pt x="212705" y="166688"/>
                  <a:pt x="204787" y="166688"/>
                </a:cubicBezTo>
                <a:lnTo>
                  <a:pt x="166688" y="166688"/>
                </a:lnTo>
                <a:lnTo>
                  <a:pt x="166688" y="204787"/>
                </a:lnTo>
                <a:cubicBezTo>
                  <a:pt x="166688" y="212705"/>
                  <a:pt x="160318" y="219075"/>
                  <a:pt x="152400" y="219075"/>
                </a:cubicBezTo>
                <a:cubicBezTo>
                  <a:pt x="144482" y="219075"/>
                  <a:pt x="138113" y="212705"/>
                  <a:pt x="138113" y="204787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8" name="Text 26"/>
          <p:cNvSpPr/>
          <p:nvPr/>
        </p:nvSpPr>
        <p:spPr>
          <a:xfrm>
            <a:off x="8661400" y="1828800"/>
            <a:ext cx="7239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Engineered Features Created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280400" y="2336642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8382000" y="2438242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policy_state_mean_claim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382000" y="2692242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Numeric - Geographic risk aggregation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2065000" y="2336642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12166600" y="2438242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policy_state_count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2166600" y="2692242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Numeric - Regional claim frequency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80400" y="3098481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8382000" y="3200081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any_witness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382000" y="3454081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Boolean - Witness presence indicator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2065000" y="3098481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12166600" y="3200081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total_claim_amount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2166600" y="3454081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Numeric - Aggregated claim totals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280400" y="3860323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8382000" y="3961923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incident_hour_of_the_day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82000" y="4215923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Numeric - Temporal patterns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2065000" y="3860323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12166600" y="3961923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State one-hots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2166600" y="4215923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Categorical - Regional dummies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280400" y="4622164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8382000" y="4723764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Occupation one-hots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82000" y="4977764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Categorical - Professional background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2065000" y="4622164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12166600" y="4723764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Hobbies one-hots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2166600" y="4977764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Categorical - Lifestyle indicators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280400" y="5384006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8382000" y="5485606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Authorities contacted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382000" y="5739606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Categorical - Emergency services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12065000" y="5384006"/>
            <a:ext cx="3683000" cy="660400"/>
          </a:xfrm>
          <a:custGeom>
            <a:avLst/>
            <a:gdLst/>
            <a:ahLst/>
            <a:cxnLst/>
            <a:rect l="l" t="t" r="r" b="b"/>
            <a:pathLst>
              <a:path w="3683000" h="660400">
                <a:moveTo>
                  <a:pt x="50798" y="0"/>
                </a:moveTo>
                <a:lnTo>
                  <a:pt x="3632202" y="0"/>
                </a:lnTo>
                <a:cubicBezTo>
                  <a:pt x="3660257" y="0"/>
                  <a:pt x="3683000" y="22743"/>
                  <a:pt x="3683000" y="50798"/>
                </a:cubicBezTo>
                <a:lnTo>
                  <a:pt x="3683000" y="609602"/>
                </a:lnTo>
                <a:cubicBezTo>
                  <a:pt x="3683000" y="637657"/>
                  <a:pt x="3660257" y="660400"/>
                  <a:pt x="36322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12166600" y="5485606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Police report available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2166600" y="5739606"/>
            <a:ext cx="3556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Categorical - Official documentation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280400" y="6196648"/>
            <a:ext cx="7467600" cy="1524000"/>
          </a:xfrm>
          <a:custGeom>
            <a:avLst/>
            <a:gdLst/>
            <a:ahLst/>
            <a:cxnLst/>
            <a:rect l="l" t="t" r="r" b="b"/>
            <a:pathLst>
              <a:path w="7467600" h="1524000">
                <a:moveTo>
                  <a:pt x="50795" y="0"/>
                </a:moveTo>
                <a:lnTo>
                  <a:pt x="7416805" y="0"/>
                </a:lnTo>
                <a:cubicBezTo>
                  <a:pt x="7444858" y="0"/>
                  <a:pt x="7467600" y="22742"/>
                  <a:pt x="7467600" y="50795"/>
                </a:cubicBezTo>
                <a:lnTo>
                  <a:pt x="7467600" y="1473205"/>
                </a:lnTo>
                <a:cubicBezTo>
                  <a:pt x="7467600" y="1501258"/>
                  <a:pt x="7444858" y="1524000"/>
                  <a:pt x="7416805" y="1524000"/>
                </a:cubicBezTo>
                <a:lnTo>
                  <a:pt x="50795" y="1524000"/>
                </a:lnTo>
                <a:cubicBezTo>
                  <a:pt x="22742" y="1524000"/>
                  <a:pt x="0" y="1501258"/>
                  <a:pt x="0" y="1473205"/>
                </a:cubicBezTo>
                <a:lnTo>
                  <a:pt x="0" y="50795"/>
                </a:lnTo>
                <a:cubicBezTo>
                  <a:pt x="0" y="22760"/>
                  <a:pt x="22760" y="0"/>
                  <a:pt x="50795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8432800" y="6349048"/>
            <a:ext cx="726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Design Principles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432800" y="6704648"/>
            <a:ext cx="725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Leakage: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ColumnTransformer applies within CV folds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432800" y="7009448"/>
            <a:ext cx="725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Production-Ready: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Fits on train, transforms test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432800" y="7314248"/>
            <a:ext cx="725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Robust: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Median imputation handles outliers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2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kern="0" spc="21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Modeling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8636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Complete Logistic Regression Pipeline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5748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546100" y="18794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47625"/>
                </a:moveTo>
                <a:cubicBezTo>
                  <a:pt x="0" y="31849"/>
                  <a:pt x="12799" y="19050"/>
                  <a:pt x="28575" y="19050"/>
                </a:cubicBezTo>
                <a:lnTo>
                  <a:pt x="85725" y="19050"/>
                </a:lnTo>
                <a:cubicBezTo>
                  <a:pt x="101501" y="19050"/>
                  <a:pt x="114300" y="31849"/>
                  <a:pt x="114300" y="47625"/>
                </a:cubicBezTo>
                <a:lnTo>
                  <a:pt x="114300" y="57150"/>
                </a:lnTo>
                <a:lnTo>
                  <a:pt x="190500" y="57150"/>
                </a:lnTo>
                <a:lnTo>
                  <a:pt x="190500" y="47625"/>
                </a:lnTo>
                <a:cubicBezTo>
                  <a:pt x="190500" y="31849"/>
                  <a:pt x="203299" y="19050"/>
                  <a:pt x="219075" y="19050"/>
                </a:cubicBezTo>
                <a:lnTo>
                  <a:pt x="276225" y="19050"/>
                </a:lnTo>
                <a:cubicBezTo>
                  <a:pt x="292001" y="19050"/>
                  <a:pt x="304800" y="31849"/>
                  <a:pt x="304800" y="47625"/>
                </a:cubicBezTo>
                <a:lnTo>
                  <a:pt x="304800" y="104775"/>
                </a:lnTo>
                <a:cubicBezTo>
                  <a:pt x="304800" y="120551"/>
                  <a:pt x="292001" y="133350"/>
                  <a:pt x="276225" y="133350"/>
                </a:cubicBezTo>
                <a:lnTo>
                  <a:pt x="219075" y="133350"/>
                </a:lnTo>
                <a:cubicBezTo>
                  <a:pt x="203299" y="133350"/>
                  <a:pt x="190500" y="120551"/>
                  <a:pt x="190500" y="104775"/>
                </a:cubicBezTo>
                <a:lnTo>
                  <a:pt x="190500" y="95250"/>
                </a:lnTo>
                <a:lnTo>
                  <a:pt x="114300" y="95250"/>
                </a:lnTo>
                <a:lnTo>
                  <a:pt x="114300" y="104775"/>
                </a:lnTo>
                <a:cubicBezTo>
                  <a:pt x="114300" y="109121"/>
                  <a:pt x="113288" y="113288"/>
                  <a:pt x="111562" y="116979"/>
                </a:cubicBezTo>
                <a:lnTo>
                  <a:pt x="152400" y="171450"/>
                </a:lnTo>
                <a:lnTo>
                  <a:pt x="200025" y="171450"/>
                </a:lnTo>
                <a:cubicBezTo>
                  <a:pt x="215801" y="171450"/>
                  <a:pt x="228600" y="184249"/>
                  <a:pt x="228600" y="200025"/>
                </a:cubicBezTo>
                <a:lnTo>
                  <a:pt x="228600" y="257175"/>
                </a:lnTo>
                <a:cubicBezTo>
                  <a:pt x="228600" y="272951"/>
                  <a:pt x="215801" y="285750"/>
                  <a:pt x="200025" y="285750"/>
                </a:cubicBezTo>
                <a:lnTo>
                  <a:pt x="142875" y="285750"/>
                </a:lnTo>
                <a:cubicBezTo>
                  <a:pt x="127099" y="285750"/>
                  <a:pt x="114300" y="272951"/>
                  <a:pt x="114300" y="257175"/>
                </a:cubicBezTo>
                <a:lnTo>
                  <a:pt x="114300" y="200025"/>
                </a:lnTo>
                <a:cubicBezTo>
                  <a:pt x="114300" y="195679"/>
                  <a:pt x="115312" y="191512"/>
                  <a:pt x="117038" y="187821"/>
                </a:cubicBezTo>
                <a:lnTo>
                  <a:pt x="76200" y="133350"/>
                </a:lnTo>
                <a:lnTo>
                  <a:pt x="28575" y="133350"/>
                </a:lnTo>
                <a:cubicBezTo>
                  <a:pt x="12799" y="133350"/>
                  <a:pt x="0" y="120551"/>
                  <a:pt x="0" y="104775"/>
                </a:cubicBezTo>
                <a:lnTo>
                  <a:pt x="0" y="47625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" name="Text 4"/>
          <p:cNvSpPr/>
          <p:nvPr/>
        </p:nvSpPr>
        <p:spPr>
          <a:xfrm>
            <a:off x="889000" y="1828800"/>
            <a:ext cx="7289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Pipeline Flow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" y="2336642"/>
            <a:ext cx="7493000" cy="5588000"/>
          </a:xfrm>
          <a:custGeom>
            <a:avLst/>
            <a:gdLst/>
            <a:ahLst/>
            <a:cxnLst/>
            <a:rect l="l" t="t" r="r" b="b"/>
            <a:pathLst>
              <a:path w="7493000" h="5588000">
                <a:moveTo>
                  <a:pt x="0" y="0"/>
                </a:moveTo>
                <a:lnTo>
                  <a:pt x="7493000" y="0"/>
                </a:lnTo>
                <a:lnTo>
                  <a:pt x="7493000" y="5588000"/>
                </a:lnTo>
                <a:lnTo>
                  <a:pt x="0" y="5588000"/>
                </a:lnTo>
                <a:lnTo>
                  <a:pt x="0" y="0"/>
                </a:ln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8" name="Shape 6"/>
          <p:cNvSpPr/>
          <p:nvPr/>
        </p:nvSpPr>
        <p:spPr>
          <a:xfrm>
            <a:off x="533400" y="2336642"/>
            <a:ext cx="50800" cy="5588000"/>
          </a:xfrm>
          <a:custGeom>
            <a:avLst/>
            <a:gdLst/>
            <a:ahLst/>
            <a:cxnLst/>
            <a:rect l="l" t="t" r="r" b="b"/>
            <a:pathLst>
              <a:path w="50800" h="5588000">
                <a:moveTo>
                  <a:pt x="0" y="0"/>
                </a:moveTo>
                <a:lnTo>
                  <a:pt x="50800" y="0"/>
                </a:lnTo>
                <a:lnTo>
                  <a:pt x="50800" y="5588000"/>
                </a:lnTo>
                <a:lnTo>
                  <a:pt x="0" y="55880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Text 7"/>
          <p:cNvSpPr/>
          <p:nvPr/>
        </p:nvSpPr>
        <p:spPr>
          <a:xfrm>
            <a:off x="711200" y="2489042"/>
            <a:ext cx="914241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Input Data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73100" y="2742884"/>
            <a:ext cx="7239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11200" y="2996723"/>
            <a:ext cx="7239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[1] ColumnTransformer</a:t>
            </a: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(Preprocessing)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12800" y="3250567"/>
            <a:ext cx="7137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Numeric: Median Impute + StandardScale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12800" y="3504406"/>
            <a:ext cx="7137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 Categorical: Frequent Impute + OneHotEncode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73100" y="3758245"/>
            <a:ext cx="7239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1200" y="4012090"/>
            <a:ext cx="7239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[2] SMOTE</a:t>
            </a: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(inside ImbPipeline)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12800" y="4265929"/>
            <a:ext cx="7137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 Synthetic minority oversampling (1:1 ratio)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73100" y="4519774"/>
            <a:ext cx="7239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11200" y="4773613"/>
            <a:ext cx="7239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[3] LogisticRegression</a:t>
            </a: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(L2-Regularized)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12800" y="5027451"/>
            <a:ext cx="7137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 penalty='l2', solver='liblinear', max_iter=2000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73100" y="5281296"/>
            <a:ext cx="7239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11200" y="5535135"/>
            <a:ext cx="1416844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[4] GridSearchCV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12800" y="5788980"/>
            <a:ext cx="7137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 C: [0.01, 0.1, 1, 10], scoring='roc_auc'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73100" y="6042819"/>
            <a:ext cx="7239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11200" y="6296658"/>
            <a:ext cx="1668304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 Model Selected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12800" y="6550502"/>
            <a:ext cx="7137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[5] CalibratedClassifierCV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12800" y="6804341"/>
            <a:ext cx="7137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[6] L1 Feature Selection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12800" y="7058186"/>
            <a:ext cx="7137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 [7] Threshold Tuning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73100" y="7312025"/>
            <a:ext cx="7239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↓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11200" y="7565864"/>
            <a:ext cx="1500664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Final Predictions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267700" y="18794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152400" y="104775"/>
                </a:moveTo>
                <a:cubicBezTo>
                  <a:pt x="141863" y="104775"/>
                  <a:pt x="133350" y="113288"/>
                  <a:pt x="133350" y="123825"/>
                </a:cubicBezTo>
                <a:cubicBezTo>
                  <a:pt x="133350" y="131743"/>
                  <a:pt x="126980" y="138113"/>
                  <a:pt x="119062" y="138113"/>
                </a:cubicBezTo>
                <a:cubicBezTo>
                  <a:pt x="111145" y="138113"/>
                  <a:pt x="104775" y="131743"/>
                  <a:pt x="104775" y="123825"/>
                </a:cubicBezTo>
                <a:cubicBezTo>
                  <a:pt x="104775" y="97512"/>
                  <a:pt x="126087" y="76200"/>
                  <a:pt x="152400" y="76200"/>
                </a:cubicBezTo>
                <a:cubicBezTo>
                  <a:pt x="178713" y="76200"/>
                  <a:pt x="200025" y="97512"/>
                  <a:pt x="200025" y="123825"/>
                </a:cubicBezTo>
                <a:cubicBezTo>
                  <a:pt x="200025" y="151924"/>
                  <a:pt x="178594" y="163830"/>
                  <a:pt x="166688" y="168176"/>
                </a:cubicBezTo>
                <a:lnTo>
                  <a:pt x="166688" y="170438"/>
                </a:lnTo>
                <a:cubicBezTo>
                  <a:pt x="166688" y="178356"/>
                  <a:pt x="160318" y="184725"/>
                  <a:pt x="152400" y="184725"/>
                </a:cubicBezTo>
                <a:cubicBezTo>
                  <a:pt x="144482" y="184725"/>
                  <a:pt x="138113" y="178356"/>
                  <a:pt x="138113" y="170438"/>
                </a:cubicBezTo>
                <a:lnTo>
                  <a:pt x="138113" y="165616"/>
                </a:lnTo>
                <a:cubicBezTo>
                  <a:pt x="138113" y="153412"/>
                  <a:pt x="146923" y="144661"/>
                  <a:pt x="156031" y="141684"/>
                </a:cubicBezTo>
                <a:cubicBezTo>
                  <a:pt x="159841" y="140434"/>
                  <a:pt x="163890" y="138410"/>
                  <a:pt x="166866" y="135553"/>
                </a:cubicBezTo>
                <a:cubicBezTo>
                  <a:pt x="169426" y="133052"/>
                  <a:pt x="171450" y="129600"/>
                  <a:pt x="171450" y="123885"/>
                </a:cubicBezTo>
                <a:cubicBezTo>
                  <a:pt x="171450" y="113348"/>
                  <a:pt x="162937" y="104835"/>
                  <a:pt x="152400" y="104835"/>
                </a:cubicBezTo>
                <a:close/>
                <a:moveTo>
                  <a:pt x="133350" y="219075"/>
                </a:moveTo>
                <a:cubicBezTo>
                  <a:pt x="133350" y="208561"/>
                  <a:pt x="141886" y="200025"/>
                  <a:pt x="152400" y="200025"/>
                </a:cubicBezTo>
                <a:cubicBezTo>
                  <a:pt x="162914" y="200025"/>
                  <a:pt x="171450" y="208561"/>
                  <a:pt x="171450" y="219075"/>
                </a:cubicBezTo>
                <a:cubicBezTo>
                  <a:pt x="171450" y="229589"/>
                  <a:pt x="162914" y="238125"/>
                  <a:pt x="152400" y="238125"/>
                </a:cubicBezTo>
                <a:cubicBezTo>
                  <a:pt x="141886" y="238125"/>
                  <a:pt x="133350" y="229589"/>
                  <a:pt x="133350" y="21907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1" name="Text 29"/>
          <p:cNvSpPr/>
          <p:nvPr/>
        </p:nvSpPr>
        <p:spPr>
          <a:xfrm>
            <a:off x="8610600" y="1828800"/>
            <a:ext cx="7289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This Architecture?</a:t>
            </a:r>
            <a:endParaRPr lang="en-US" sz="1600" dirty="0"/>
          </a:p>
        </p:txBody>
      </p:sp>
      <p:graphicFrame>
        <p:nvGraphicFramePr>
          <p:cNvPr id="3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8229600" y="2336642"/>
          <a:ext cx="7518400" cy="2247900"/>
        </p:xfrm>
        <a:graphic>
          <a:graphicData uri="http://schemas.openxmlformats.org/drawingml/2006/table">
            <a:tbl>
              <a:tblPr/>
              <a:tblGrid>
                <a:gridCol w="200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1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650"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Component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Reason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SMOTE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Handle 88:12 class imbalance inside pipeline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GridSearchCV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Tune C hyperparameter with cross-validation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Calibration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Improve probability estimates for thresholding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L1 Selection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Remove noisy one-hot dummies (~26 dropped)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Threshold Tuning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Shift boundary to optimize F1 (not default 0.5)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3" name="Shape 30"/>
          <p:cNvSpPr/>
          <p:nvPr/>
        </p:nvSpPr>
        <p:spPr>
          <a:xfrm>
            <a:off x="8239760" y="4693762"/>
            <a:ext cx="7500620" cy="1849120"/>
          </a:xfrm>
          <a:custGeom>
            <a:avLst/>
            <a:gdLst/>
            <a:ahLst/>
            <a:cxnLst/>
            <a:rect l="l" t="t" r="r" b="b"/>
            <a:pathLst>
              <a:path w="7500620" h="1849120">
                <a:moveTo>
                  <a:pt x="101609" y="0"/>
                </a:moveTo>
                <a:lnTo>
                  <a:pt x="7399011" y="0"/>
                </a:lnTo>
                <a:cubicBezTo>
                  <a:pt x="7455128" y="0"/>
                  <a:pt x="7500620" y="45492"/>
                  <a:pt x="7500620" y="101609"/>
                </a:cubicBezTo>
                <a:lnTo>
                  <a:pt x="7500620" y="1747511"/>
                </a:lnTo>
                <a:cubicBezTo>
                  <a:pt x="7500620" y="1803628"/>
                  <a:pt x="7455128" y="1849120"/>
                  <a:pt x="7399011" y="1849120"/>
                </a:cubicBezTo>
                <a:lnTo>
                  <a:pt x="101609" y="1849120"/>
                </a:lnTo>
                <a:cubicBezTo>
                  <a:pt x="45492" y="1849120"/>
                  <a:pt x="0" y="1803628"/>
                  <a:pt x="0" y="1747511"/>
                </a:cubicBezTo>
                <a:lnTo>
                  <a:pt x="0" y="101609"/>
                </a:lnTo>
                <a:cubicBezTo>
                  <a:pt x="0" y="45492"/>
                  <a:pt x="45492" y="0"/>
                  <a:pt x="10160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34" name="Shape 31"/>
          <p:cNvSpPr/>
          <p:nvPr/>
        </p:nvSpPr>
        <p:spPr>
          <a:xfrm>
            <a:off x="8383270" y="485632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66688" y="174625"/>
                </a:moveTo>
                <a:cubicBezTo>
                  <a:pt x="214908" y="174625"/>
                  <a:pt x="254000" y="135533"/>
                  <a:pt x="254000" y="87313"/>
                </a:cubicBezTo>
                <a:cubicBezTo>
                  <a:pt x="254000" y="39092"/>
                  <a:pt x="214908" y="0"/>
                  <a:pt x="166688" y="0"/>
                </a:cubicBezTo>
                <a:cubicBezTo>
                  <a:pt x="118467" y="0"/>
                  <a:pt x="79375" y="39092"/>
                  <a:pt x="79375" y="87313"/>
                </a:cubicBezTo>
                <a:cubicBezTo>
                  <a:pt x="79375" y="96589"/>
                  <a:pt x="80814" y="105569"/>
                  <a:pt x="83493" y="113953"/>
                </a:cubicBezTo>
                <a:lnTo>
                  <a:pt x="3473" y="193973"/>
                </a:lnTo>
                <a:cubicBezTo>
                  <a:pt x="1240" y="196205"/>
                  <a:pt x="0" y="199231"/>
                  <a:pt x="0" y="202406"/>
                </a:cubicBezTo>
                <a:lnTo>
                  <a:pt x="0" y="242094"/>
                </a:lnTo>
                <a:cubicBezTo>
                  <a:pt x="0" y="248692"/>
                  <a:pt x="5308" y="254000"/>
                  <a:pt x="11906" y="254000"/>
                </a:cubicBezTo>
                <a:lnTo>
                  <a:pt x="51594" y="254000"/>
                </a:lnTo>
                <a:cubicBezTo>
                  <a:pt x="58192" y="254000"/>
                  <a:pt x="63500" y="248692"/>
                  <a:pt x="63500" y="242094"/>
                </a:cubicBezTo>
                <a:lnTo>
                  <a:pt x="63500" y="222250"/>
                </a:lnTo>
                <a:lnTo>
                  <a:pt x="83344" y="222250"/>
                </a:lnTo>
                <a:cubicBezTo>
                  <a:pt x="89942" y="222250"/>
                  <a:pt x="95250" y="216942"/>
                  <a:pt x="95250" y="210344"/>
                </a:cubicBezTo>
                <a:lnTo>
                  <a:pt x="95250" y="190500"/>
                </a:lnTo>
                <a:lnTo>
                  <a:pt x="115094" y="190500"/>
                </a:lnTo>
                <a:cubicBezTo>
                  <a:pt x="118269" y="190500"/>
                  <a:pt x="121295" y="189260"/>
                  <a:pt x="123527" y="187027"/>
                </a:cubicBezTo>
                <a:lnTo>
                  <a:pt x="140047" y="170507"/>
                </a:lnTo>
                <a:cubicBezTo>
                  <a:pt x="148431" y="173186"/>
                  <a:pt x="157411" y="174625"/>
                  <a:pt x="166688" y="174625"/>
                </a:cubicBezTo>
                <a:close/>
                <a:moveTo>
                  <a:pt x="186531" y="47625"/>
                </a:moveTo>
                <a:cubicBezTo>
                  <a:pt x="197483" y="47625"/>
                  <a:pt x="206375" y="56517"/>
                  <a:pt x="206375" y="67469"/>
                </a:cubicBezTo>
                <a:cubicBezTo>
                  <a:pt x="206375" y="78421"/>
                  <a:pt x="197483" y="87313"/>
                  <a:pt x="186531" y="87313"/>
                </a:cubicBezTo>
                <a:cubicBezTo>
                  <a:pt x="175579" y="87313"/>
                  <a:pt x="166688" y="78421"/>
                  <a:pt x="166688" y="67469"/>
                </a:cubicBezTo>
                <a:cubicBezTo>
                  <a:pt x="166688" y="56517"/>
                  <a:pt x="175579" y="47625"/>
                  <a:pt x="186531" y="4762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5" name="Text 32"/>
          <p:cNvSpPr/>
          <p:nvPr/>
        </p:nvSpPr>
        <p:spPr>
          <a:xfrm>
            <a:off x="8669020" y="4805524"/>
            <a:ext cx="708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Design Decisions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8351520" y="5262724"/>
            <a:ext cx="736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SMOTE inside pipeline: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Prevents data leakage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8351520" y="5567524"/>
            <a:ext cx="736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ROC AUC metric: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Class-imbalance robust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8351520" y="5872324"/>
            <a:ext cx="736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L1 regularization: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Embedded feature selection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8351520" y="6177124"/>
            <a:ext cx="736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Threshold tuning:</a:t>
            </a:r>
            <a:r>
              <a:rPr lang="en-US" sz="1400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Business metric optimization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6366" y="496366"/>
            <a:ext cx="15350131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kern="0" spc="205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96366" y="843823"/>
            <a:ext cx="15561087" cy="595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69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Performance Dashboard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96366" y="1538736"/>
            <a:ext cx="992733" cy="49637"/>
          </a:xfrm>
          <a:custGeom>
            <a:avLst/>
            <a:gdLst/>
            <a:ahLst/>
            <a:cxnLst/>
            <a:rect l="l" t="t" r="r" b="b"/>
            <a:pathLst>
              <a:path w="992733" h="49637">
                <a:moveTo>
                  <a:pt x="0" y="0"/>
                </a:moveTo>
                <a:lnTo>
                  <a:pt x="992733" y="0"/>
                </a:lnTo>
                <a:lnTo>
                  <a:pt x="992733" y="49637"/>
                </a:lnTo>
                <a:lnTo>
                  <a:pt x="0" y="49637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527389" y="1786919"/>
            <a:ext cx="248183" cy="248183"/>
          </a:xfrm>
          <a:custGeom>
            <a:avLst/>
            <a:gdLst/>
            <a:ahLst/>
            <a:cxnLst/>
            <a:rect l="l" t="t" r="r" b="b"/>
            <a:pathLst>
              <a:path w="248183" h="248183">
                <a:moveTo>
                  <a:pt x="31023" y="31023"/>
                </a:moveTo>
                <a:cubicBezTo>
                  <a:pt x="31023" y="22443"/>
                  <a:pt x="24091" y="15511"/>
                  <a:pt x="15511" y="15511"/>
                </a:cubicBezTo>
                <a:cubicBezTo>
                  <a:pt x="6932" y="15511"/>
                  <a:pt x="0" y="22443"/>
                  <a:pt x="0" y="31023"/>
                </a:cubicBezTo>
                <a:lnTo>
                  <a:pt x="0" y="193893"/>
                </a:lnTo>
                <a:cubicBezTo>
                  <a:pt x="0" y="215318"/>
                  <a:pt x="17353" y="232672"/>
                  <a:pt x="38779" y="232672"/>
                </a:cubicBezTo>
                <a:lnTo>
                  <a:pt x="232672" y="232672"/>
                </a:lnTo>
                <a:cubicBezTo>
                  <a:pt x="241252" y="232672"/>
                  <a:pt x="248183" y="225740"/>
                  <a:pt x="248183" y="217160"/>
                </a:cubicBezTo>
                <a:cubicBezTo>
                  <a:pt x="248183" y="208581"/>
                  <a:pt x="241252" y="201649"/>
                  <a:pt x="232672" y="201649"/>
                </a:cubicBezTo>
                <a:lnTo>
                  <a:pt x="38779" y="201649"/>
                </a:lnTo>
                <a:cubicBezTo>
                  <a:pt x="34513" y="201649"/>
                  <a:pt x="31023" y="198159"/>
                  <a:pt x="31023" y="193893"/>
                </a:cubicBezTo>
                <a:lnTo>
                  <a:pt x="31023" y="31023"/>
                </a:lnTo>
                <a:close/>
                <a:moveTo>
                  <a:pt x="228115" y="73001"/>
                </a:moveTo>
                <a:cubicBezTo>
                  <a:pt x="234174" y="66942"/>
                  <a:pt x="234174" y="57102"/>
                  <a:pt x="228115" y="51042"/>
                </a:cubicBezTo>
                <a:cubicBezTo>
                  <a:pt x="222056" y="44983"/>
                  <a:pt x="212216" y="44983"/>
                  <a:pt x="206157" y="51042"/>
                </a:cubicBezTo>
                <a:lnTo>
                  <a:pt x="155115" y="102133"/>
                </a:lnTo>
                <a:lnTo>
                  <a:pt x="127291" y="74358"/>
                </a:lnTo>
                <a:cubicBezTo>
                  <a:pt x="121232" y="68299"/>
                  <a:pt x="111392" y="68299"/>
                  <a:pt x="105332" y="74358"/>
                </a:cubicBezTo>
                <a:lnTo>
                  <a:pt x="58798" y="120892"/>
                </a:lnTo>
                <a:cubicBezTo>
                  <a:pt x="52739" y="126952"/>
                  <a:pt x="52739" y="136792"/>
                  <a:pt x="58798" y="142851"/>
                </a:cubicBezTo>
                <a:cubicBezTo>
                  <a:pt x="64857" y="148910"/>
                  <a:pt x="74697" y="148910"/>
                  <a:pt x="80756" y="142851"/>
                </a:cubicBezTo>
                <a:lnTo>
                  <a:pt x="116336" y="107271"/>
                </a:lnTo>
                <a:lnTo>
                  <a:pt x="144160" y="135095"/>
                </a:lnTo>
                <a:cubicBezTo>
                  <a:pt x="150219" y="141154"/>
                  <a:pt x="160059" y="141154"/>
                  <a:pt x="166118" y="135095"/>
                </a:cubicBezTo>
                <a:lnTo>
                  <a:pt x="228164" y="73049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" name="Text 4"/>
          <p:cNvSpPr/>
          <p:nvPr/>
        </p:nvSpPr>
        <p:spPr>
          <a:xfrm>
            <a:off x="806595" y="1737282"/>
            <a:ext cx="7346223" cy="3474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54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Combined ROC Curves</a:t>
            </a:r>
            <a:endParaRPr lang="en-US" sz="1600" dirty="0"/>
          </a:p>
        </p:txBody>
      </p:sp>
      <p:pic>
        <p:nvPicPr>
          <p:cNvPr id="7" name="Image 0" descr="https://kimi-img.moonshot.cn/pub/slides/25-12-19-07:24:51-d528qgumu6savhfpdrs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6366" y="2184012"/>
            <a:ext cx="7346223" cy="2730015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8259538" y="1786919"/>
            <a:ext cx="248183" cy="248183"/>
          </a:xfrm>
          <a:custGeom>
            <a:avLst/>
            <a:gdLst/>
            <a:ahLst/>
            <a:cxnLst/>
            <a:rect l="l" t="t" r="r" b="b"/>
            <a:pathLst>
              <a:path w="248183" h="248183">
                <a:moveTo>
                  <a:pt x="15511" y="15511"/>
                </a:moveTo>
                <a:cubicBezTo>
                  <a:pt x="24091" y="15511"/>
                  <a:pt x="31023" y="22443"/>
                  <a:pt x="31023" y="31023"/>
                </a:cubicBezTo>
                <a:lnTo>
                  <a:pt x="31023" y="193893"/>
                </a:lnTo>
                <a:cubicBezTo>
                  <a:pt x="31023" y="198159"/>
                  <a:pt x="34513" y="201649"/>
                  <a:pt x="38779" y="201649"/>
                </a:cubicBezTo>
                <a:lnTo>
                  <a:pt x="232672" y="201649"/>
                </a:lnTo>
                <a:cubicBezTo>
                  <a:pt x="241252" y="201649"/>
                  <a:pt x="248183" y="208581"/>
                  <a:pt x="248183" y="217160"/>
                </a:cubicBezTo>
                <a:cubicBezTo>
                  <a:pt x="248183" y="225740"/>
                  <a:pt x="241252" y="232672"/>
                  <a:pt x="232672" y="232672"/>
                </a:cubicBezTo>
                <a:lnTo>
                  <a:pt x="38779" y="232672"/>
                </a:lnTo>
                <a:cubicBezTo>
                  <a:pt x="17353" y="232672"/>
                  <a:pt x="0" y="215318"/>
                  <a:pt x="0" y="193893"/>
                </a:cubicBezTo>
                <a:lnTo>
                  <a:pt x="0" y="31023"/>
                </a:lnTo>
                <a:cubicBezTo>
                  <a:pt x="0" y="22443"/>
                  <a:pt x="6932" y="15511"/>
                  <a:pt x="15511" y="15511"/>
                </a:cubicBezTo>
                <a:close/>
                <a:moveTo>
                  <a:pt x="116336" y="46534"/>
                </a:moveTo>
                <a:cubicBezTo>
                  <a:pt x="119584" y="46534"/>
                  <a:pt x="122686" y="47892"/>
                  <a:pt x="124916" y="50315"/>
                </a:cubicBezTo>
                <a:lnTo>
                  <a:pt x="159380" y="87882"/>
                </a:lnTo>
                <a:lnTo>
                  <a:pt x="181775" y="65439"/>
                </a:lnTo>
                <a:cubicBezTo>
                  <a:pt x="186331" y="60882"/>
                  <a:pt x="193699" y="60882"/>
                  <a:pt x="198207" y="65439"/>
                </a:cubicBezTo>
                <a:lnTo>
                  <a:pt x="229230" y="96462"/>
                </a:lnTo>
                <a:cubicBezTo>
                  <a:pt x="231411" y="98643"/>
                  <a:pt x="232623" y="101600"/>
                  <a:pt x="232623" y="104702"/>
                </a:cubicBezTo>
                <a:lnTo>
                  <a:pt x="232623" y="158992"/>
                </a:lnTo>
                <a:cubicBezTo>
                  <a:pt x="232623" y="165439"/>
                  <a:pt x="227437" y="170626"/>
                  <a:pt x="220990" y="170626"/>
                </a:cubicBezTo>
                <a:lnTo>
                  <a:pt x="73631" y="170626"/>
                </a:lnTo>
                <a:cubicBezTo>
                  <a:pt x="67184" y="170626"/>
                  <a:pt x="61997" y="165439"/>
                  <a:pt x="61997" y="158992"/>
                </a:cubicBezTo>
                <a:lnTo>
                  <a:pt x="61997" y="104702"/>
                </a:lnTo>
                <a:cubicBezTo>
                  <a:pt x="61997" y="101794"/>
                  <a:pt x="63112" y="98982"/>
                  <a:pt x="65051" y="96850"/>
                </a:cubicBezTo>
                <a:lnTo>
                  <a:pt x="107708" y="50315"/>
                </a:lnTo>
                <a:cubicBezTo>
                  <a:pt x="109889" y="47892"/>
                  <a:pt x="113040" y="46534"/>
                  <a:pt x="116287" y="46534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Text 6"/>
          <p:cNvSpPr/>
          <p:nvPr/>
        </p:nvSpPr>
        <p:spPr>
          <a:xfrm>
            <a:off x="8538744" y="1737282"/>
            <a:ext cx="7346223" cy="3474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54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Precision-Recall Curves</a:t>
            </a:r>
            <a:endParaRPr lang="en-US" sz="1600" dirty="0"/>
          </a:p>
        </p:txBody>
      </p:sp>
      <p:pic>
        <p:nvPicPr>
          <p:cNvPr id="10" name="Image 1" descr="https://kimi-img.moonshot.cn/pub/slides/25-12-19-07:24:52-d528qh2nae7ecbbdnir0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228515" y="2184012"/>
            <a:ext cx="7346223" cy="2730015"/>
          </a:xfrm>
          <a:prstGeom prst="roundRect">
            <a:avLst>
              <a:gd name="adj" fmla="val 0"/>
            </a:avLst>
          </a:prstGeom>
        </p:spPr>
      </p:pic>
      <p:sp>
        <p:nvSpPr>
          <p:cNvPr id="11" name="Shape 7"/>
          <p:cNvSpPr/>
          <p:nvPr/>
        </p:nvSpPr>
        <p:spPr>
          <a:xfrm>
            <a:off x="542901" y="5211847"/>
            <a:ext cx="217160" cy="248183"/>
          </a:xfrm>
          <a:custGeom>
            <a:avLst/>
            <a:gdLst/>
            <a:ahLst/>
            <a:cxnLst/>
            <a:rect l="l" t="t" r="r" b="b"/>
            <a:pathLst>
              <a:path w="217160" h="248183">
                <a:moveTo>
                  <a:pt x="124092" y="77557"/>
                </a:moveTo>
                <a:lnTo>
                  <a:pt x="124092" y="124092"/>
                </a:lnTo>
                <a:lnTo>
                  <a:pt x="186137" y="124092"/>
                </a:lnTo>
                <a:lnTo>
                  <a:pt x="186137" y="77557"/>
                </a:lnTo>
                <a:lnTo>
                  <a:pt x="124092" y="77557"/>
                </a:lnTo>
                <a:close/>
                <a:moveTo>
                  <a:pt x="93069" y="77557"/>
                </a:moveTo>
                <a:lnTo>
                  <a:pt x="31023" y="77557"/>
                </a:lnTo>
                <a:lnTo>
                  <a:pt x="31023" y="124092"/>
                </a:lnTo>
                <a:lnTo>
                  <a:pt x="93069" y="124092"/>
                </a:lnTo>
                <a:lnTo>
                  <a:pt x="93069" y="77557"/>
                </a:lnTo>
                <a:close/>
                <a:moveTo>
                  <a:pt x="0" y="155115"/>
                </a:moveTo>
                <a:lnTo>
                  <a:pt x="0" y="46534"/>
                </a:lnTo>
                <a:cubicBezTo>
                  <a:pt x="0" y="29423"/>
                  <a:pt x="13912" y="15511"/>
                  <a:pt x="31023" y="15511"/>
                </a:cubicBezTo>
                <a:lnTo>
                  <a:pt x="186137" y="15511"/>
                </a:lnTo>
                <a:cubicBezTo>
                  <a:pt x="203248" y="15511"/>
                  <a:pt x="217160" y="29423"/>
                  <a:pt x="217160" y="46534"/>
                </a:cubicBezTo>
                <a:lnTo>
                  <a:pt x="217160" y="201649"/>
                </a:lnTo>
                <a:cubicBezTo>
                  <a:pt x="217160" y="218760"/>
                  <a:pt x="203248" y="232672"/>
                  <a:pt x="186137" y="232672"/>
                </a:cubicBezTo>
                <a:lnTo>
                  <a:pt x="31023" y="232672"/>
                </a:lnTo>
                <a:cubicBezTo>
                  <a:pt x="13912" y="232672"/>
                  <a:pt x="0" y="218760"/>
                  <a:pt x="0" y="201649"/>
                </a:cubicBezTo>
                <a:lnTo>
                  <a:pt x="0" y="155115"/>
                </a:lnTo>
                <a:close/>
                <a:moveTo>
                  <a:pt x="186137" y="155115"/>
                </a:moveTo>
                <a:lnTo>
                  <a:pt x="124092" y="155115"/>
                </a:lnTo>
                <a:lnTo>
                  <a:pt x="124092" y="201649"/>
                </a:lnTo>
                <a:lnTo>
                  <a:pt x="186137" y="201649"/>
                </a:lnTo>
                <a:lnTo>
                  <a:pt x="186137" y="155115"/>
                </a:lnTo>
                <a:close/>
                <a:moveTo>
                  <a:pt x="93069" y="201649"/>
                </a:moveTo>
                <a:lnTo>
                  <a:pt x="93069" y="155115"/>
                </a:lnTo>
                <a:lnTo>
                  <a:pt x="31023" y="155115"/>
                </a:lnTo>
                <a:lnTo>
                  <a:pt x="31023" y="201649"/>
                </a:lnTo>
                <a:lnTo>
                  <a:pt x="93069" y="201649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8"/>
          <p:cNvSpPr/>
          <p:nvPr/>
        </p:nvSpPr>
        <p:spPr>
          <a:xfrm>
            <a:off x="806595" y="5162211"/>
            <a:ext cx="7346223" cy="3474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54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Confusion Matrices Comparison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496366" y="5608940"/>
            <a:ext cx="2444605" cy="1178870"/>
          </a:xfrm>
          <a:custGeom>
            <a:avLst/>
            <a:gdLst/>
            <a:ahLst/>
            <a:cxnLst/>
            <a:rect l="l" t="t" r="r" b="b"/>
            <a:pathLst>
              <a:path w="2444605" h="1178870">
                <a:moveTo>
                  <a:pt x="49642" y="0"/>
                </a:moveTo>
                <a:lnTo>
                  <a:pt x="2394962" y="0"/>
                </a:lnTo>
                <a:cubicBezTo>
                  <a:pt x="2422379" y="0"/>
                  <a:pt x="2444605" y="22226"/>
                  <a:pt x="2444605" y="49642"/>
                </a:cubicBezTo>
                <a:lnTo>
                  <a:pt x="2444605" y="1129228"/>
                </a:lnTo>
                <a:cubicBezTo>
                  <a:pt x="2444605" y="1156645"/>
                  <a:pt x="2422379" y="1178870"/>
                  <a:pt x="2394962" y="1178870"/>
                </a:cubicBezTo>
                <a:lnTo>
                  <a:pt x="49642" y="1178870"/>
                </a:lnTo>
                <a:cubicBezTo>
                  <a:pt x="22226" y="1178870"/>
                  <a:pt x="0" y="1156645"/>
                  <a:pt x="0" y="1129228"/>
                </a:cubicBezTo>
                <a:lnTo>
                  <a:pt x="0" y="49642"/>
                </a:lnTo>
                <a:cubicBezTo>
                  <a:pt x="0" y="22226"/>
                  <a:pt x="22226" y="0"/>
                  <a:pt x="4964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552208" y="5708214"/>
            <a:ext cx="2332922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68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Baseline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95640" y="6006034"/>
            <a:ext cx="1104415" cy="297820"/>
          </a:xfrm>
          <a:custGeom>
            <a:avLst/>
            <a:gdLst/>
            <a:ahLst/>
            <a:cxnLst/>
            <a:rect l="l" t="t" r="r" b="b"/>
            <a:pathLst>
              <a:path w="1104415" h="297820">
                <a:moveTo>
                  <a:pt x="49638" y="0"/>
                </a:moveTo>
                <a:lnTo>
                  <a:pt x="1054778" y="0"/>
                </a:lnTo>
                <a:cubicBezTo>
                  <a:pt x="1082192" y="0"/>
                  <a:pt x="1104415" y="22224"/>
                  <a:pt x="1104415" y="49638"/>
                </a:cubicBezTo>
                <a:lnTo>
                  <a:pt x="1104415" y="248182"/>
                </a:lnTo>
                <a:cubicBezTo>
                  <a:pt x="1104415" y="275596"/>
                  <a:pt x="1082192" y="297820"/>
                  <a:pt x="1054778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16" name="Text 12"/>
          <p:cNvSpPr/>
          <p:nvPr/>
        </p:nvSpPr>
        <p:spPr>
          <a:xfrm>
            <a:off x="608049" y="6055670"/>
            <a:ext cx="1079597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TN: 5,312</a:t>
            </a: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1743642" y="6006034"/>
            <a:ext cx="1104415" cy="297820"/>
          </a:xfrm>
          <a:custGeom>
            <a:avLst/>
            <a:gdLst/>
            <a:ahLst/>
            <a:cxnLst/>
            <a:rect l="l" t="t" r="r" b="b"/>
            <a:pathLst>
              <a:path w="1104415" h="297820">
                <a:moveTo>
                  <a:pt x="49638" y="0"/>
                </a:moveTo>
                <a:lnTo>
                  <a:pt x="1054778" y="0"/>
                </a:lnTo>
                <a:cubicBezTo>
                  <a:pt x="1082192" y="0"/>
                  <a:pt x="1104415" y="22224"/>
                  <a:pt x="1104415" y="49638"/>
                </a:cubicBezTo>
                <a:lnTo>
                  <a:pt x="1104415" y="248182"/>
                </a:lnTo>
                <a:cubicBezTo>
                  <a:pt x="1104415" y="275596"/>
                  <a:pt x="1082192" y="297820"/>
                  <a:pt x="1054778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1756051" y="6055670"/>
            <a:ext cx="1079597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FP: 0</a:t>
            </a: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595640" y="6353333"/>
            <a:ext cx="1104415" cy="297820"/>
          </a:xfrm>
          <a:custGeom>
            <a:avLst/>
            <a:gdLst/>
            <a:ahLst/>
            <a:cxnLst/>
            <a:rect l="l" t="t" r="r" b="b"/>
            <a:pathLst>
              <a:path w="1104415" h="297820">
                <a:moveTo>
                  <a:pt x="49638" y="0"/>
                </a:moveTo>
                <a:lnTo>
                  <a:pt x="1054778" y="0"/>
                </a:lnTo>
                <a:cubicBezTo>
                  <a:pt x="1082192" y="0"/>
                  <a:pt x="1104415" y="22224"/>
                  <a:pt x="1104415" y="49638"/>
                </a:cubicBezTo>
                <a:lnTo>
                  <a:pt x="1104415" y="248182"/>
                </a:lnTo>
                <a:cubicBezTo>
                  <a:pt x="1104415" y="275596"/>
                  <a:pt x="1082192" y="297820"/>
                  <a:pt x="1054778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0" name="Text 16"/>
          <p:cNvSpPr/>
          <p:nvPr/>
        </p:nvSpPr>
        <p:spPr>
          <a:xfrm>
            <a:off x="608049" y="6402969"/>
            <a:ext cx="1079597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FN: 688</a:t>
            </a:r>
            <a:endParaRPr lang="en-US" sz="1600" dirty="0"/>
          </a:p>
        </p:txBody>
      </p:sp>
      <p:sp>
        <p:nvSpPr>
          <p:cNvPr id="21" name="Shape 17"/>
          <p:cNvSpPr/>
          <p:nvPr/>
        </p:nvSpPr>
        <p:spPr>
          <a:xfrm>
            <a:off x="1743642" y="6353333"/>
            <a:ext cx="1104415" cy="297820"/>
          </a:xfrm>
          <a:custGeom>
            <a:avLst/>
            <a:gdLst/>
            <a:ahLst/>
            <a:cxnLst/>
            <a:rect l="l" t="t" r="r" b="b"/>
            <a:pathLst>
              <a:path w="1104415" h="297820">
                <a:moveTo>
                  <a:pt x="49638" y="0"/>
                </a:moveTo>
                <a:lnTo>
                  <a:pt x="1054778" y="0"/>
                </a:lnTo>
                <a:cubicBezTo>
                  <a:pt x="1082192" y="0"/>
                  <a:pt x="1104415" y="22224"/>
                  <a:pt x="1104415" y="49638"/>
                </a:cubicBezTo>
                <a:lnTo>
                  <a:pt x="1104415" y="248182"/>
                </a:lnTo>
                <a:cubicBezTo>
                  <a:pt x="1104415" y="275596"/>
                  <a:pt x="1082192" y="297820"/>
                  <a:pt x="1054778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2" name="Text 18"/>
          <p:cNvSpPr/>
          <p:nvPr/>
        </p:nvSpPr>
        <p:spPr>
          <a:xfrm>
            <a:off x="1756051" y="6402969"/>
            <a:ext cx="1079597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TP: 0</a:t>
            </a:r>
            <a:endParaRPr lang="en-US" sz="1600" dirty="0"/>
          </a:p>
        </p:txBody>
      </p:sp>
      <p:sp>
        <p:nvSpPr>
          <p:cNvPr id="23" name="Shape 19"/>
          <p:cNvSpPr/>
          <p:nvPr/>
        </p:nvSpPr>
        <p:spPr>
          <a:xfrm>
            <a:off x="3050482" y="5618868"/>
            <a:ext cx="2427232" cy="1161497"/>
          </a:xfrm>
          <a:custGeom>
            <a:avLst/>
            <a:gdLst/>
            <a:ahLst/>
            <a:cxnLst/>
            <a:rect l="l" t="t" r="r" b="b"/>
            <a:pathLst>
              <a:path w="2427232" h="1161497">
                <a:moveTo>
                  <a:pt x="49642" y="0"/>
                </a:moveTo>
                <a:lnTo>
                  <a:pt x="2377589" y="0"/>
                </a:lnTo>
                <a:cubicBezTo>
                  <a:pt x="2405006" y="0"/>
                  <a:pt x="2427232" y="22226"/>
                  <a:pt x="2427232" y="49642"/>
                </a:cubicBezTo>
                <a:lnTo>
                  <a:pt x="2427232" y="1111855"/>
                </a:lnTo>
                <a:cubicBezTo>
                  <a:pt x="2427232" y="1139272"/>
                  <a:pt x="2405006" y="1161497"/>
                  <a:pt x="2377589" y="1161497"/>
                </a:cubicBezTo>
                <a:lnTo>
                  <a:pt x="49642" y="1161497"/>
                </a:lnTo>
                <a:cubicBezTo>
                  <a:pt x="22226" y="1161497"/>
                  <a:pt x="0" y="1139272"/>
                  <a:pt x="0" y="1111855"/>
                </a:cubicBezTo>
                <a:lnTo>
                  <a:pt x="0" y="49642"/>
                </a:lnTo>
                <a:cubicBezTo>
                  <a:pt x="0" y="22244"/>
                  <a:pt x="22244" y="0"/>
                  <a:pt x="49642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3116250" y="5728070"/>
            <a:ext cx="2295695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68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SMOTE+LR</a:t>
            </a:r>
            <a:endParaRPr lang="en-US" sz="1600" dirty="0"/>
          </a:p>
        </p:txBody>
      </p:sp>
      <p:sp>
        <p:nvSpPr>
          <p:cNvPr id="25" name="Shape 21"/>
          <p:cNvSpPr/>
          <p:nvPr/>
        </p:nvSpPr>
        <p:spPr>
          <a:xfrm>
            <a:off x="3159682" y="6025889"/>
            <a:ext cx="1079597" cy="297820"/>
          </a:xfrm>
          <a:custGeom>
            <a:avLst/>
            <a:gdLst/>
            <a:ahLst/>
            <a:cxnLst/>
            <a:rect l="l" t="t" r="r" b="b"/>
            <a:pathLst>
              <a:path w="1079597" h="297820">
                <a:moveTo>
                  <a:pt x="49638" y="0"/>
                </a:moveTo>
                <a:lnTo>
                  <a:pt x="1029959" y="0"/>
                </a:lnTo>
                <a:cubicBezTo>
                  <a:pt x="1057373" y="0"/>
                  <a:pt x="1079597" y="22224"/>
                  <a:pt x="1079597" y="49638"/>
                </a:cubicBezTo>
                <a:lnTo>
                  <a:pt x="1079597" y="248182"/>
                </a:lnTo>
                <a:cubicBezTo>
                  <a:pt x="1079597" y="275596"/>
                  <a:pt x="1057373" y="297820"/>
                  <a:pt x="1029959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6" name="Text 22"/>
          <p:cNvSpPr/>
          <p:nvPr/>
        </p:nvSpPr>
        <p:spPr>
          <a:xfrm>
            <a:off x="3172092" y="6075526"/>
            <a:ext cx="1054779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TN: 3,245</a:t>
            </a:r>
            <a:endParaRPr lang="en-US" sz="1600" dirty="0"/>
          </a:p>
        </p:txBody>
      </p:sp>
      <p:sp>
        <p:nvSpPr>
          <p:cNvPr id="27" name="Shape 23"/>
          <p:cNvSpPr/>
          <p:nvPr/>
        </p:nvSpPr>
        <p:spPr>
          <a:xfrm>
            <a:off x="4287830" y="6025889"/>
            <a:ext cx="1079597" cy="297820"/>
          </a:xfrm>
          <a:custGeom>
            <a:avLst/>
            <a:gdLst/>
            <a:ahLst/>
            <a:cxnLst/>
            <a:rect l="l" t="t" r="r" b="b"/>
            <a:pathLst>
              <a:path w="1079597" h="297820">
                <a:moveTo>
                  <a:pt x="49638" y="0"/>
                </a:moveTo>
                <a:lnTo>
                  <a:pt x="1029959" y="0"/>
                </a:lnTo>
                <a:cubicBezTo>
                  <a:pt x="1057373" y="0"/>
                  <a:pt x="1079597" y="22224"/>
                  <a:pt x="1079597" y="49638"/>
                </a:cubicBezTo>
                <a:lnTo>
                  <a:pt x="1079597" y="248182"/>
                </a:lnTo>
                <a:cubicBezTo>
                  <a:pt x="1079597" y="275596"/>
                  <a:pt x="1057373" y="297820"/>
                  <a:pt x="1029959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8" name="Text 24"/>
          <p:cNvSpPr/>
          <p:nvPr/>
        </p:nvSpPr>
        <p:spPr>
          <a:xfrm>
            <a:off x="4300239" y="6075526"/>
            <a:ext cx="1054779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FP: 2,067</a:t>
            </a:r>
            <a:endParaRPr lang="en-US" sz="1600" dirty="0"/>
          </a:p>
        </p:txBody>
      </p:sp>
      <p:sp>
        <p:nvSpPr>
          <p:cNvPr id="29" name="Shape 25"/>
          <p:cNvSpPr/>
          <p:nvPr/>
        </p:nvSpPr>
        <p:spPr>
          <a:xfrm>
            <a:off x="3159682" y="6373188"/>
            <a:ext cx="1079597" cy="297820"/>
          </a:xfrm>
          <a:custGeom>
            <a:avLst/>
            <a:gdLst/>
            <a:ahLst/>
            <a:cxnLst/>
            <a:rect l="l" t="t" r="r" b="b"/>
            <a:pathLst>
              <a:path w="1079597" h="297820">
                <a:moveTo>
                  <a:pt x="49638" y="0"/>
                </a:moveTo>
                <a:lnTo>
                  <a:pt x="1029959" y="0"/>
                </a:lnTo>
                <a:cubicBezTo>
                  <a:pt x="1057373" y="0"/>
                  <a:pt x="1079597" y="22224"/>
                  <a:pt x="1079597" y="49638"/>
                </a:cubicBezTo>
                <a:lnTo>
                  <a:pt x="1079597" y="248182"/>
                </a:lnTo>
                <a:cubicBezTo>
                  <a:pt x="1079597" y="275596"/>
                  <a:pt x="1057373" y="297820"/>
                  <a:pt x="1029959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30" name="Text 26"/>
          <p:cNvSpPr/>
          <p:nvPr/>
        </p:nvSpPr>
        <p:spPr>
          <a:xfrm>
            <a:off x="3172092" y="6422825"/>
            <a:ext cx="1054779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FN: 293</a:t>
            </a:r>
            <a:endParaRPr lang="en-US" sz="1600" dirty="0"/>
          </a:p>
        </p:txBody>
      </p:sp>
      <p:sp>
        <p:nvSpPr>
          <p:cNvPr id="31" name="Shape 27"/>
          <p:cNvSpPr/>
          <p:nvPr/>
        </p:nvSpPr>
        <p:spPr>
          <a:xfrm>
            <a:off x="4287830" y="6373188"/>
            <a:ext cx="1079597" cy="297820"/>
          </a:xfrm>
          <a:custGeom>
            <a:avLst/>
            <a:gdLst/>
            <a:ahLst/>
            <a:cxnLst/>
            <a:rect l="l" t="t" r="r" b="b"/>
            <a:pathLst>
              <a:path w="1079597" h="297820">
                <a:moveTo>
                  <a:pt x="49638" y="0"/>
                </a:moveTo>
                <a:lnTo>
                  <a:pt x="1029959" y="0"/>
                </a:lnTo>
                <a:cubicBezTo>
                  <a:pt x="1057373" y="0"/>
                  <a:pt x="1079597" y="22224"/>
                  <a:pt x="1079597" y="49638"/>
                </a:cubicBezTo>
                <a:lnTo>
                  <a:pt x="1079597" y="248182"/>
                </a:lnTo>
                <a:cubicBezTo>
                  <a:pt x="1079597" y="275596"/>
                  <a:pt x="1057373" y="297820"/>
                  <a:pt x="1029959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32" name="Text 28"/>
          <p:cNvSpPr/>
          <p:nvPr/>
        </p:nvSpPr>
        <p:spPr>
          <a:xfrm>
            <a:off x="4300239" y="6422825"/>
            <a:ext cx="1054779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TP: 395</a:t>
            </a:r>
            <a:endParaRPr lang="en-US" sz="1600" dirty="0"/>
          </a:p>
        </p:txBody>
      </p:sp>
      <p:sp>
        <p:nvSpPr>
          <p:cNvPr id="33" name="Shape 29"/>
          <p:cNvSpPr/>
          <p:nvPr/>
        </p:nvSpPr>
        <p:spPr>
          <a:xfrm>
            <a:off x="5584898" y="5608940"/>
            <a:ext cx="2444605" cy="1178870"/>
          </a:xfrm>
          <a:custGeom>
            <a:avLst/>
            <a:gdLst/>
            <a:ahLst/>
            <a:cxnLst/>
            <a:rect l="l" t="t" r="r" b="b"/>
            <a:pathLst>
              <a:path w="2444605" h="1178870">
                <a:moveTo>
                  <a:pt x="49642" y="0"/>
                </a:moveTo>
                <a:lnTo>
                  <a:pt x="2394962" y="0"/>
                </a:lnTo>
                <a:cubicBezTo>
                  <a:pt x="2422379" y="0"/>
                  <a:pt x="2444605" y="22226"/>
                  <a:pt x="2444605" y="49642"/>
                </a:cubicBezTo>
                <a:lnTo>
                  <a:pt x="2444605" y="1129228"/>
                </a:lnTo>
                <a:cubicBezTo>
                  <a:pt x="2444605" y="1156645"/>
                  <a:pt x="2422379" y="1178870"/>
                  <a:pt x="2394962" y="1178870"/>
                </a:cubicBezTo>
                <a:lnTo>
                  <a:pt x="49642" y="1178870"/>
                </a:lnTo>
                <a:cubicBezTo>
                  <a:pt x="22226" y="1178870"/>
                  <a:pt x="0" y="1156645"/>
                  <a:pt x="0" y="1129228"/>
                </a:cubicBezTo>
                <a:lnTo>
                  <a:pt x="0" y="49642"/>
                </a:lnTo>
                <a:cubicBezTo>
                  <a:pt x="0" y="22226"/>
                  <a:pt x="22226" y="0"/>
                  <a:pt x="4964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4" name="Text 30"/>
          <p:cNvSpPr/>
          <p:nvPr/>
        </p:nvSpPr>
        <p:spPr>
          <a:xfrm>
            <a:off x="5640739" y="5708214"/>
            <a:ext cx="2332922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68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Tuned</a:t>
            </a:r>
            <a:endParaRPr lang="en-US" sz="1600" dirty="0"/>
          </a:p>
        </p:txBody>
      </p:sp>
      <p:sp>
        <p:nvSpPr>
          <p:cNvPr id="35" name="Shape 31"/>
          <p:cNvSpPr/>
          <p:nvPr/>
        </p:nvSpPr>
        <p:spPr>
          <a:xfrm>
            <a:off x="5684171" y="6006034"/>
            <a:ext cx="1104415" cy="297820"/>
          </a:xfrm>
          <a:custGeom>
            <a:avLst/>
            <a:gdLst/>
            <a:ahLst/>
            <a:cxnLst/>
            <a:rect l="l" t="t" r="r" b="b"/>
            <a:pathLst>
              <a:path w="1104415" h="297820">
                <a:moveTo>
                  <a:pt x="49638" y="0"/>
                </a:moveTo>
                <a:lnTo>
                  <a:pt x="1054778" y="0"/>
                </a:lnTo>
                <a:cubicBezTo>
                  <a:pt x="1082192" y="0"/>
                  <a:pt x="1104415" y="22224"/>
                  <a:pt x="1104415" y="49638"/>
                </a:cubicBezTo>
                <a:lnTo>
                  <a:pt x="1104415" y="248182"/>
                </a:lnTo>
                <a:cubicBezTo>
                  <a:pt x="1104415" y="275596"/>
                  <a:pt x="1082192" y="297820"/>
                  <a:pt x="1054778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36" name="Text 32"/>
          <p:cNvSpPr/>
          <p:nvPr/>
        </p:nvSpPr>
        <p:spPr>
          <a:xfrm>
            <a:off x="5696580" y="6055670"/>
            <a:ext cx="1079597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TN: 2,585</a:t>
            </a:r>
            <a:endParaRPr lang="en-US" sz="1600" dirty="0"/>
          </a:p>
        </p:txBody>
      </p:sp>
      <p:sp>
        <p:nvSpPr>
          <p:cNvPr id="37" name="Shape 33"/>
          <p:cNvSpPr/>
          <p:nvPr/>
        </p:nvSpPr>
        <p:spPr>
          <a:xfrm>
            <a:off x="6832174" y="6006034"/>
            <a:ext cx="1104415" cy="297820"/>
          </a:xfrm>
          <a:custGeom>
            <a:avLst/>
            <a:gdLst/>
            <a:ahLst/>
            <a:cxnLst/>
            <a:rect l="l" t="t" r="r" b="b"/>
            <a:pathLst>
              <a:path w="1104415" h="297820">
                <a:moveTo>
                  <a:pt x="49638" y="0"/>
                </a:moveTo>
                <a:lnTo>
                  <a:pt x="1054778" y="0"/>
                </a:lnTo>
                <a:cubicBezTo>
                  <a:pt x="1082192" y="0"/>
                  <a:pt x="1104415" y="22224"/>
                  <a:pt x="1104415" y="49638"/>
                </a:cubicBezTo>
                <a:lnTo>
                  <a:pt x="1104415" y="248182"/>
                </a:lnTo>
                <a:cubicBezTo>
                  <a:pt x="1104415" y="275596"/>
                  <a:pt x="1082192" y="297820"/>
                  <a:pt x="1054778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38" name="Text 34"/>
          <p:cNvSpPr/>
          <p:nvPr/>
        </p:nvSpPr>
        <p:spPr>
          <a:xfrm>
            <a:off x="6844583" y="6055670"/>
            <a:ext cx="1079597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FP: 2,727</a:t>
            </a:r>
            <a:endParaRPr lang="en-US" sz="1600" dirty="0"/>
          </a:p>
        </p:txBody>
      </p:sp>
      <p:sp>
        <p:nvSpPr>
          <p:cNvPr id="39" name="Shape 35"/>
          <p:cNvSpPr/>
          <p:nvPr/>
        </p:nvSpPr>
        <p:spPr>
          <a:xfrm>
            <a:off x="5684171" y="6353333"/>
            <a:ext cx="1104415" cy="297820"/>
          </a:xfrm>
          <a:custGeom>
            <a:avLst/>
            <a:gdLst/>
            <a:ahLst/>
            <a:cxnLst/>
            <a:rect l="l" t="t" r="r" b="b"/>
            <a:pathLst>
              <a:path w="1104415" h="297820">
                <a:moveTo>
                  <a:pt x="49638" y="0"/>
                </a:moveTo>
                <a:lnTo>
                  <a:pt x="1054778" y="0"/>
                </a:lnTo>
                <a:cubicBezTo>
                  <a:pt x="1082192" y="0"/>
                  <a:pt x="1104415" y="22224"/>
                  <a:pt x="1104415" y="49638"/>
                </a:cubicBezTo>
                <a:lnTo>
                  <a:pt x="1104415" y="248182"/>
                </a:lnTo>
                <a:cubicBezTo>
                  <a:pt x="1104415" y="275596"/>
                  <a:pt x="1082192" y="297820"/>
                  <a:pt x="1054778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40" name="Text 36"/>
          <p:cNvSpPr/>
          <p:nvPr/>
        </p:nvSpPr>
        <p:spPr>
          <a:xfrm>
            <a:off x="5696580" y="6402969"/>
            <a:ext cx="1079597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FN: 182</a:t>
            </a:r>
            <a:endParaRPr lang="en-US" sz="1600" dirty="0"/>
          </a:p>
        </p:txBody>
      </p:sp>
      <p:sp>
        <p:nvSpPr>
          <p:cNvPr id="41" name="Shape 37"/>
          <p:cNvSpPr/>
          <p:nvPr/>
        </p:nvSpPr>
        <p:spPr>
          <a:xfrm>
            <a:off x="6832174" y="6353333"/>
            <a:ext cx="1104415" cy="297820"/>
          </a:xfrm>
          <a:custGeom>
            <a:avLst/>
            <a:gdLst/>
            <a:ahLst/>
            <a:cxnLst/>
            <a:rect l="l" t="t" r="r" b="b"/>
            <a:pathLst>
              <a:path w="1104415" h="297820">
                <a:moveTo>
                  <a:pt x="49638" y="0"/>
                </a:moveTo>
                <a:lnTo>
                  <a:pt x="1054778" y="0"/>
                </a:lnTo>
                <a:cubicBezTo>
                  <a:pt x="1082192" y="0"/>
                  <a:pt x="1104415" y="22224"/>
                  <a:pt x="1104415" y="49638"/>
                </a:cubicBezTo>
                <a:lnTo>
                  <a:pt x="1104415" y="248182"/>
                </a:lnTo>
                <a:cubicBezTo>
                  <a:pt x="1104415" y="275596"/>
                  <a:pt x="1082192" y="297820"/>
                  <a:pt x="1054778" y="297820"/>
                </a:cubicBezTo>
                <a:lnTo>
                  <a:pt x="49638" y="297820"/>
                </a:lnTo>
                <a:cubicBezTo>
                  <a:pt x="22224" y="297820"/>
                  <a:pt x="0" y="275596"/>
                  <a:pt x="0" y="248182"/>
                </a:cubicBezTo>
                <a:lnTo>
                  <a:pt x="0" y="49638"/>
                </a:lnTo>
                <a:cubicBezTo>
                  <a:pt x="0" y="22224"/>
                  <a:pt x="22224" y="0"/>
                  <a:pt x="4963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42" name="Text 38"/>
          <p:cNvSpPr/>
          <p:nvPr/>
        </p:nvSpPr>
        <p:spPr>
          <a:xfrm>
            <a:off x="6844583" y="6402969"/>
            <a:ext cx="1079597" cy="198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TP: 506</a:t>
            </a:r>
            <a:endParaRPr lang="en-US" sz="1600" dirty="0"/>
          </a:p>
        </p:txBody>
      </p:sp>
      <p:sp>
        <p:nvSpPr>
          <p:cNvPr id="43" name="Shape 39"/>
          <p:cNvSpPr/>
          <p:nvPr/>
        </p:nvSpPr>
        <p:spPr>
          <a:xfrm>
            <a:off x="8259538" y="5211847"/>
            <a:ext cx="248183" cy="248183"/>
          </a:xfrm>
          <a:custGeom>
            <a:avLst/>
            <a:gdLst/>
            <a:ahLst/>
            <a:cxnLst/>
            <a:rect l="l" t="t" r="r" b="b"/>
            <a:pathLst>
              <a:path w="248183" h="248183">
                <a:moveTo>
                  <a:pt x="69947" y="0"/>
                </a:moveTo>
                <a:lnTo>
                  <a:pt x="178527" y="0"/>
                </a:lnTo>
                <a:cubicBezTo>
                  <a:pt x="191373" y="0"/>
                  <a:pt x="201843" y="10567"/>
                  <a:pt x="201358" y="23364"/>
                </a:cubicBezTo>
                <a:cubicBezTo>
                  <a:pt x="201261" y="25933"/>
                  <a:pt x="201164" y="28502"/>
                  <a:pt x="201019" y="31023"/>
                </a:cubicBezTo>
                <a:lnTo>
                  <a:pt x="225061" y="31023"/>
                </a:lnTo>
                <a:cubicBezTo>
                  <a:pt x="237713" y="31023"/>
                  <a:pt x="248862" y="41493"/>
                  <a:pt x="247892" y="55163"/>
                </a:cubicBezTo>
                <a:cubicBezTo>
                  <a:pt x="244257" y="105429"/>
                  <a:pt x="218566" y="133059"/>
                  <a:pt x="190694" y="147504"/>
                </a:cubicBezTo>
                <a:cubicBezTo>
                  <a:pt x="183035" y="151479"/>
                  <a:pt x="175231" y="154436"/>
                  <a:pt x="167815" y="156617"/>
                </a:cubicBezTo>
                <a:cubicBezTo>
                  <a:pt x="158023" y="170481"/>
                  <a:pt x="147844" y="177800"/>
                  <a:pt x="139748" y="181726"/>
                </a:cubicBezTo>
                <a:lnTo>
                  <a:pt x="139748" y="217160"/>
                </a:lnTo>
                <a:lnTo>
                  <a:pt x="170771" y="217160"/>
                </a:lnTo>
                <a:cubicBezTo>
                  <a:pt x="179351" y="217160"/>
                  <a:pt x="186283" y="224092"/>
                  <a:pt x="186283" y="232672"/>
                </a:cubicBezTo>
                <a:cubicBezTo>
                  <a:pt x="186283" y="241252"/>
                  <a:pt x="179351" y="248183"/>
                  <a:pt x="170771" y="248183"/>
                </a:cubicBezTo>
                <a:lnTo>
                  <a:pt x="77703" y="248183"/>
                </a:lnTo>
                <a:cubicBezTo>
                  <a:pt x="69123" y="248183"/>
                  <a:pt x="62191" y="241252"/>
                  <a:pt x="62191" y="232672"/>
                </a:cubicBezTo>
                <a:cubicBezTo>
                  <a:pt x="62191" y="224092"/>
                  <a:pt x="69123" y="217160"/>
                  <a:pt x="77703" y="217160"/>
                </a:cubicBezTo>
                <a:lnTo>
                  <a:pt x="108726" y="217160"/>
                </a:lnTo>
                <a:lnTo>
                  <a:pt x="108726" y="181726"/>
                </a:lnTo>
                <a:cubicBezTo>
                  <a:pt x="100970" y="177994"/>
                  <a:pt x="91324" y="171062"/>
                  <a:pt x="81920" y="158314"/>
                </a:cubicBezTo>
                <a:cubicBezTo>
                  <a:pt x="73001" y="155987"/>
                  <a:pt x="63306" y="152448"/>
                  <a:pt x="53854" y="147116"/>
                </a:cubicBezTo>
                <a:cubicBezTo>
                  <a:pt x="27630" y="132429"/>
                  <a:pt x="3975" y="104751"/>
                  <a:pt x="582" y="55066"/>
                </a:cubicBezTo>
                <a:cubicBezTo>
                  <a:pt x="-339" y="41445"/>
                  <a:pt x="10761" y="30974"/>
                  <a:pt x="23413" y="30974"/>
                </a:cubicBezTo>
                <a:lnTo>
                  <a:pt x="47455" y="30974"/>
                </a:lnTo>
                <a:cubicBezTo>
                  <a:pt x="47310" y="28454"/>
                  <a:pt x="47213" y="25933"/>
                  <a:pt x="47116" y="23316"/>
                </a:cubicBezTo>
                <a:cubicBezTo>
                  <a:pt x="46631" y="10470"/>
                  <a:pt x="57102" y="-48"/>
                  <a:pt x="69947" y="-48"/>
                </a:cubicBezTo>
                <a:close/>
                <a:moveTo>
                  <a:pt x="49200" y="54290"/>
                </a:moveTo>
                <a:lnTo>
                  <a:pt x="23800" y="54290"/>
                </a:lnTo>
                <a:cubicBezTo>
                  <a:pt x="26806" y="95347"/>
                  <a:pt x="45662" y="115900"/>
                  <a:pt x="65100" y="126806"/>
                </a:cubicBezTo>
                <a:cubicBezTo>
                  <a:pt x="58119" y="108726"/>
                  <a:pt x="52351" y="85119"/>
                  <a:pt x="49200" y="54290"/>
                </a:cubicBezTo>
                <a:close/>
                <a:moveTo>
                  <a:pt x="184198" y="124479"/>
                </a:moveTo>
                <a:cubicBezTo>
                  <a:pt x="203830" y="112943"/>
                  <a:pt x="221571" y="92439"/>
                  <a:pt x="224577" y="54290"/>
                </a:cubicBezTo>
                <a:lnTo>
                  <a:pt x="199225" y="54290"/>
                </a:lnTo>
                <a:cubicBezTo>
                  <a:pt x="196220" y="83810"/>
                  <a:pt x="190791" y="106738"/>
                  <a:pt x="184198" y="124479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4" name="Text 40"/>
          <p:cNvSpPr/>
          <p:nvPr/>
        </p:nvSpPr>
        <p:spPr>
          <a:xfrm>
            <a:off x="8538744" y="5162211"/>
            <a:ext cx="7346223" cy="3474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54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Metrics Comparison Table</a:t>
            </a:r>
            <a:endParaRPr lang="en-US" sz="1600" dirty="0"/>
          </a:p>
        </p:txBody>
      </p:sp>
      <p:graphicFrame>
        <p:nvGraphicFramePr>
          <p:cNvPr id="4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8228515" y="5608940"/>
          <a:ext cx="7532361" cy="1898604"/>
        </p:xfrm>
        <a:graphic>
          <a:graphicData uri="http://schemas.openxmlformats.org/drawingml/2006/table">
            <a:tbl>
              <a:tblPr/>
              <a:tblGrid>
                <a:gridCol w="20475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92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7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92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200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671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434"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Model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Prc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Rec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F1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AUC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434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Baseline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88.53%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0.00%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0.00%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0.00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0.6392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4FD1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434">
                <a:tc>
                  <a:txBody>
                    <a:bodyPr/>
                    <a:lstStyle/>
                    <a:p>
                      <a:r>
                        <a:rPr lang="en-US" sz="1100" b="1" u="none" dirty="0">
                          <a:solidFill>
                            <a:srgbClr val="4FD1C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SMOTE+LR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D1C5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60.67%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D1C5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16.04%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D1C5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57.41%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D1C5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0.2508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D1C5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0.6366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D1C5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6434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L1-Selected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62.55%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16.67%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56.69%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0.2577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0.6396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6434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Calibrated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88.53%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0.00%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0.00%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0.00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0.6366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6434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Tuned Thresh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51.52%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15.65%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73.55%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0.2581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F7FAF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N/A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4A55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6" name="Shape 41"/>
          <p:cNvSpPr/>
          <p:nvPr/>
        </p:nvSpPr>
        <p:spPr>
          <a:xfrm>
            <a:off x="521185" y="7653192"/>
            <a:ext cx="15238449" cy="992733"/>
          </a:xfrm>
          <a:custGeom>
            <a:avLst/>
            <a:gdLst/>
            <a:ahLst/>
            <a:cxnLst/>
            <a:rect l="l" t="t" r="r" b="b"/>
            <a:pathLst>
              <a:path w="15238449" h="992733">
                <a:moveTo>
                  <a:pt x="49637" y="0"/>
                </a:moveTo>
                <a:lnTo>
                  <a:pt x="15188812" y="0"/>
                </a:lnTo>
                <a:cubicBezTo>
                  <a:pt x="15216226" y="0"/>
                  <a:pt x="15238449" y="22223"/>
                  <a:pt x="15238449" y="49637"/>
                </a:cubicBezTo>
                <a:lnTo>
                  <a:pt x="15238449" y="943096"/>
                </a:lnTo>
                <a:cubicBezTo>
                  <a:pt x="15238449" y="970510"/>
                  <a:pt x="15216226" y="992733"/>
                  <a:pt x="15188812" y="992733"/>
                </a:cubicBezTo>
                <a:lnTo>
                  <a:pt x="49637" y="992733"/>
                </a:lnTo>
                <a:cubicBezTo>
                  <a:pt x="22223" y="992733"/>
                  <a:pt x="0" y="970510"/>
                  <a:pt x="0" y="943096"/>
                </a:cubicBezTo>
                <a:lnTo>
                  <a:pt x="0" y="49637"/>
                </a:lnTo>
                <a:cubicBezTo>
                  <a:pt x="0" y="22241"/>
                  <a:pt x="22241" y="0"/>
                  <a:pt x="49637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47" name="Shape 42"/>
          <p:cNvSpPr/>
          <p:nvPr/>
        </p:nvSpPr>
        <p:spPr>
          <a:xfrm>
            <a:off x="521185" y="7653192"/>
            <a:ext cx="49637" cy="992733"/>
          </a:xfrm>
          <a:custGeom>
            <a:avLst/>
            <a:gdLst/>
            <a:ahLst/>
            <a:cxnLst/>
            <a:rect l="l" t="t" r="r" b="b"/>
            <a:pathLst>
              <a:path w="49637" h="992733">
                <a:moveTo>
                  <a:pt x="49637" y="0"/>
                </a:moveTo>
                <a:lnTo>
                  <a:pt x="49637" y="0"/>
                </a:lnTo>
                <a:lnTo>
                  <a:pt x="49637" y="992733"/>
                </a:lnTo>
                <a:lnTo>
                  <a:pt x="49637" y="992733"/>
                </a:lnTo>
                <a:cubicBezTo>
                  <a:pt x="22223" y="992733"/>
                  <a:pt x="0" y="970510"/>
                  <a:pt x="0" y="943096"/>
                </a:cubicBezTo>
                <a:lnTo>
                  <a:pt x="0" y="49637"/>
                </a:lnTo>
                <a:cubicBezTo>
                  <a:pt x="0" y="22241"/>
                  <a:pt x="22241" y="0"/>
                  <a:pt x="49637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8" name="Shape 43"/>
          <p:cNvSpPr/>
          <p:nvPr/>
        </p:nvSpPr>
        <p:spPr>
          <a:xfrm>
            <a:off x="756959" y="8025467"/>
            <a:ext cx="186137" cy="248183"/>
          </a:xfrm>
          <a:custGeom>
            <a:avLst/>
            <a:gdLst/>
            <a:ahLst/>
            <a:cxnLst/>
            <a:rect l="l" t="t" r="r" b="b"/>
            <a:pathLst>
              <a:path w="186137" h="248183">
                <a:moveTo>
                  <a:pt x="141978" y="186137"/>
                </a:moveTo>
                <a:cubicBezTo>
                  <a:pt x="145517" y="175328"/>
                  <a:pt x="152594" y="165536"/>
                  <a:pt x="160592" y="157102"/>
                </a:cubicBezTo>
                <a:cubicBezTo>
                  <a:pt x="176443" y="140427"/>
                  <a:pt x="186137" y="117887"/>
                  <a:pt x="186137" y="93069"/>
                </a:cubicBezTo>
                <a:cubicBezTo>
                  <a:pt x="186137" y="41687"/>
                  <a:pt x="144450" y="0"/>
                  <a:pt x="93069" y="0"/>
                </a:cubicBezTo>
                <a:cubicBezTo>
                  <a:pt x="41687" y="0"/>
                  <a:pt x="0" y="41687"/>
                  <a:pt x="0" y="93069"/>
                </a:cubicBezTo>
                <a:cubicBezTo>
                  <a:pt x="0" y="117887"/>
                  <a:pt x="9695" y="140427"/>
                  <a:pt x="25545" y="157102"/>
                </a:cubicBezTo>
                <a:cubicBezTo>
                  <a:pt x="33544" y="165536"/>
                  <a:pt x="40669" y="175328"/>
                  <a:pt x="44159" y="186137"/>
                </a:cubicBezTo>
                <a:lnTo>
                  <a:pt x="141930" y="186137"/>
                </a:lnTo>
                <a:close/>
                <a:moveTo>
                  <a:pt x="139603" y="209405"/>
                </a:moveTo>
                <a:lnTo>
                  <a:pt x="46534" y="209405"/>
                </a:lnTo>
                <a:lnTo>
                  <a:pt x="46534" y="217160"/>
                </a:lnTo>
                <a:cubicBezTo>
                  <a:pt x="46534" y="238585"/>
                  <a:pt x="63888" y="255939"/>
                  <a:pt x="85313" y="255939"/>
                </a:cubicBezTo>
                <a:lnTo>
                  <a:pt x="100824" y="255939"/>
                </a:lnTo>
                <a:cubicBezTo>
                  <a:pt x="122250" y="255939"/>
                  <a:pt x="139603" y="238585"/>
                  <a:pt x="139603" y="217160"/>
                </a:cubicBezTo>
                <a:lnTo>
                  <a:pt x="139603" y="209405"/>
                </a:lnTo>
                <a:close/>
                <a:moveTo>
                  <a:pt x="89191" y="54290"/>
                </a:moveTo>
                <a:cubicBezTo>
                  <a:pt x="69898" y="54290"/>
                  <a:pt x="54290" y="69898"/>
                  <a:pt x="54290" y="89191"/>
                </a:cubicBezTo>
                <a:cubicBezTo>
                  <a:pt x="54290" y="95638"/>
                  <a:pt x="49103" y="100824"/>
                  <a:pt x="42656" y="100824"/>
                </a:cubicBezTo>
                <a:cubicBezTo>
                  <a:pt x="36210" y="100824"/>
                  <a:pt x="31023" y="95638"/>
                  <a:pt x="31023" y="89191"/>
                </a:cubicBezTo>
                <a:cubicBezTo>
                  <a:pt x="31023" y="57053"/>
                  <a:pt x="57053" y="31023"/>
                  <a:pt x="89191" y="31023"/>
                </a:cubicBezTo>
                <a:cubicBezTo>
                  <a:pt x="95638" y="31023"/>
                  <a:pt x="100824" y="36210"/>
                  <a:pt x="100824" y="42656"/>
                </a:cubicBezTo>
                <a:cubicBezTo>
                  <a:pt x="100824" y="49103"/>
                  <a:pt x="95638" y="54290"/>
                  <a:pt x="89191" y="5429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9" name="Text 44"/>
          <p:cNvSpPr/>
          <p:nvPr/>
        </p:nvSpPr>
        <p:spPr>
          <a:xfrm>
            <a:off x="1154052" y="7851739"/>
            <a:ext cx="2284837" cy="24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59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Dashboard Insight</a:t>
            </a:r>
            <a:endParaRPr lang="en-US" sz="1600" dirty="0"/>
          </a:p>
        </p:txBody>
      </p:sp>
      <p:sp>
        <p:nvSpPr>
          <p:cNvPr id="50" name="Text 45"/>
          <p:cNvSpPr/>
          <p:nvPr/>
        </p:nvSpPr>
        <p:spPr>
          <a:xfrm>
            <a:off x="1154052" y="8199195"/>
            <a:ext cx="13029618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6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AUC ≈ 0.64 consistently: Model captures some signal but is fundamentally limited by weak feature correlations and complex underlying fraud behavior.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333" y="423333"/>
            <a:ext cx="15483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b="1" kern="0" spc="175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Detailed Results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23333" y="719667"/>
            <a:ext cx="15663333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Experimental Results &amp; Key Metrics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23333" y="1312333"/>
            <a:ext cx="846667" cy="42333"/>
          </a:xfrm>
          <a:custGeom>
            <a:avLst/>
            <a:gdLst/>
            <a:ahLst/>
            <a:cxnLst/>
            <a:rect l="l" t="t" r="r" b="b"/>
            <a:pathLst>
              <a:path w="846667" h="42333">
                <a:moveTo>
                  <a:pt x="0" y="0"/>
                </a:moveTo>
                <a:lnTo>
                  <a:pt x="846667" y="0"/>
                </a:lnTo>
                <a:lnTo>
                  <a:pt x="846667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Shape 3"/>
          <p:cNvSpPr/>
          <p:nvPr/>
        </p:nvSpPr>
        <p:spPr>
          <a:xfrm>
            <a:off x="423333" y="1481667"/>
            <a:ext cx="15409333" cy="1651000"/>
          </a:xfrm>
          <a:custGeom>
            <a:avLst/>
            <a:gdLst/>
            <a:ahLst/>
            <a:cxnLst/>
            <a:rect l="l" t="t" r="r" b="b"/>
            <a:pathLst>
              <a:path w="15409333" h="1651000">
                <a:moveTo>
                  <a:pt x="84663" y="0"/>
                </a:moveTo>
                <a:lnTo>
                  <a:pt x="15324670" y="0"/>
                </a:lnTo>
                <a:cubicBezTo>
                  <a:pt x="15371428" y="0"/>
                  <a:pt x="15409333" y="37905"/>
                  <a:pt x="15409333" y="84663"/>
                </a:cubicBezTo>
                <a:lnTo>
                  <a:pt x="15409333" y="1566337"/>
                </a:lnTo>
                <a:cubicBezTo>
                  <a:pt x="15409333" y="1613095"/>
                  <a:pt x="15371428" y="1651000"/>
                  <a:pt x="15324670" y="1651000"/>
                </a:cubicBezTo>
                <a:lnTo>
                  <a:pt x="84663" y="1651000"/>
                </a:lnTo>
                <a:cubicBezTo>
                  <a:pt x="37905" y="1651000"/>
                  <a:pt x="0" y="1613095"/>
                  <a:pt x="0" y="1566337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90021" y="1651000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185208" y="85080"/>
                </a:moveTo>
                <a:cubicBezTo>
                  <a:pt x="179090" y="89132"/>
                  <a:pt x="172062" y="92397"/>
                  <a:pt x="164744" y="95002"/>
                </a:cubicBezTo>
                <a:cubicBezTo>
                  <a:pt x="145314" y="101947"/>
                  <a:pt x="119807" y="105833"/>
                  <a:pt x="92604" y="105833"/>
                </a:cubicBezTo>
                <a:cubicBezTo>
                  <a:pt x="65402" y="105833"/>
                  <a:pt x="39853" y="101906"/>
                  <a:pt x="20464" y="95002"/>
                </a:cubicBezTo>
                <a:cubicBezTo>
                  <a:pt x="13188" y="92397"/>
                  <a:pt x="6118" y="89132"/>
                  <a:pt x="0" y="85080"/>
                </a:cubicBezTo>
                <a:lnTo>
                  <a:pt x="0" y="119063"/>
                </a:lnTo>
                <a:cubicBezTo>
                  <a:pt x="0" y="137335"/>
                  <a:pt x="41465" y="152135"/>
                  <a:pt x="92604" y="152135"/>
                </a:cubicBezTo>
                <a:cubicBezTo>
                  <a:pt x="143743" y="152135"/>
                  <a:pt x="185208" y="137335"/>
                  <a:pt x="185208" y="119063"/>
                </a:cubicBezTo>
                <a:lnTo>
                  <a:pt x="185208" y="85080"/>
                </a:lnTo>
                <a:close/>
                <a:moveTo>
                  <a:pt x="185208" y="52917"/>
                </a:moveTo>
                <a:lnTo>
                  <a:pt x="185208" y="33073"/>
                </a:lnTo>
                <a:cubicBezTo>
                  <a:pt x="185208" y="14800"/>
                  <a:pt x="143743" y="0"/>
                  <a:pt x="92604" y="0"/>
                </a:cubicBezTo>
                <a:cubicBezTo>
                  <a:pt x="41465" y="0"/>
                  <a:pt x="0" y="14800"/>
                  <a:pt x="0" y="33073"/>
                </a:cubicBezTo>
                <a:lnTo>
                  <a:pt x="0" y="52917"/>
                </a:lnTo>
                <a:cubicBezTo>
                  <a:pt x="0" y="71189"/>
                  <a:pt x="41465" y="85990"/>
                  <a:pt x="92604" y="85990"/>
                </a:cubicBezTo>
                <a:cubicBezTo>
                  <a:pt x="143743" y="85990"/>
                  <a:pt x="185208" y="71189"/>
                  <a:pt x="185208" y="52917"/>
                </a:cubicBezTo>
                <a:close/>
                <a:moveTo>
                  <a:pt x="164744" y="161148"/>
                </a:moveTo>
                <a:cubicBezTo>
                  <a:pt x="145355" y="168052"/>
                  <a:pt x="119848" y="171979"/>
                  <a:pt x="92604" y="171979"/>
                </a:cubicBezTo>
                <a:cubicBezTo>
                  <a:pt x="65360" y="171979"/>
                  <a:pt x="39853" y="168052"/>
                  <a:pt x="20464" y="161148"/>
                </a:cubicBezTo>
                <a:cubicBezTo>
                  <a:pt x="13188" y="158543"/>
                  <a:pt x="6118" y="155277"/>
                  <a:pt x="0" y="151226"/>
                </a:cubicBezTo>
                <a:lnTo>
                  <a:pt x="0" y="178594"/>
                </a:lnTo>
                <a:cubicBezTo>
                  <a:pt x="0" y="196867"/>
                  <a:pt x="41465" y="211667"/>
                  <a:pt x="92604" y="211667"/>
                </a:cubicBezTo>
                <a:cubicBezTo>
                  <a:pt x="143743" y="211667"/>
                  <a:pt x="185208" y="196867"/>
                  <a:pt x="185208" y="178594"/>
                </a:cubicBezTo>
                <a:lnTo>
                  <a:pt x="185208" y="151226"/>
                </a:lnTo>
                <a:cubicBezTo>
                  <a:pt x="179090" y="155277"/>
                  <a:pt x="172062" y="158543"/>
                  <a:pt x="164744" y="161148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Text 5"/>
          <p:cNvSpPr/>
          <p:nvPr/>
        </p:nvSpPr>
        <p:spPr>
          <a:xfrm>
            <a:off x="814917" y="1608667"/>
            <a:ext cx="14996583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 Set Composition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50333" y="1989667"/>
            <a:ext cx="4963583" cy="1016000"/>
          </a:xfrm>
          <a:custGeom>
            <a:avLst/>
            <a:gdLst/>
            <a:ahLst/>
            <a:cxnLst/>
            <a:rect l="l" t="t" r="r" b="b"/>
            <a:pathLst>
              <a:path w="4963583" h="1016000">
                <a:moveTo>
                  <a:pt x="42337" y="0"/>
                </a:moveTo>
                <a:lnTo>
                  <a:pt x="4921247" y="0"/>
                </a:lnTo>
                <a:cubicBezTo>
                  <a:pt x="4944629" y="0"/>
                  <a:pt x="4963583" y="18955"/>
                  <a:pt x="4963583" y="42337"/>
                </a:cubicBezTo>
                <a:lnTo>
                  <a:pt x="4963583" y="973663"/>
                </a:lnTo>
                <a:cubicBezTo>
                  <a:pt x="4963583" y="997045"/>
                  <a:pt x="4944629" y="1016000"/>
                  <a:pt x="4921247" y="1016000"/>
                </a:cubicBezTo>
                <a:lnTo>
                  <a:pt x="42337" y="1016000"/>
                </a:lnTo>
                <a:cubicBezTo>
                  <a:pt x="18955" y="1016000"/>
                  <a:pt x="0" y="997045"/>
                  <a:pt x="0" y="973663"/>
                </a:cubicBezTo>
                <a:lnTo>
                  <a:pt x="0" y="42337"/>
                </a:lnTo>
                <a:cubicBezTo>
                  <a:pt x="0" y="18955"/>
                  <a:pt x="18955" y="0"/>
                  <a:pt x="4233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9" name="Text 7"/>
          <p:cNvSpPr/>
          <p:nvPr/>
        </p:nvSpPr>
        <p:spPr>
          <a:xfrm>
            <a:off x="555625" y="2074333"/>
            <a:ext cx="4953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6,000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92667" y="2455333"/>
            <a:ext cx="4878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Records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7958" y="2709333"/>
            <a:ext cx="4868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(20% holdout)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644356" y="1989667"/>
            <a:ext cx="4963583" cy="1016000"/>
          </a:xfrm>
          <a:custGeom>
            <a:avLst/>
            <a:gdLst/>
            <a:ahLst/>
            <a:cxnLst/>
            <a:rect l="l" t="t" r="r" b="b"/>
            <a:pathLst>
              <a:path w="4963583" h="1016000">
                <a:moveTo>
                  <a:pt x="42337" y="0"/>
                </a:moveTo>
                <a:lnTo>
                  <a:pt x="4921247" y="0"/>
                </a:lnTo>
                <a:cubicBezTo>
                  <a:pt x="4944629" y="0"/>
                  <a:pt x="4963583" y="18955"/>
                  <a:pt x="4963583" y="42337"/>
                </a:cubicBezTo>
                <a:lnTo>
                  <a:pt x="4963583" y="973663"/>
                </a:lnTo>
                <a:cubicBezTo>
                  <a:pt x="4963583" y="997045"/>
                  <a:pt x="4944629" y="1016000"/>
                  <a:pt x="4921247" y="1016000"/>
                </a:cubicBezTo>
                <a:lnTo>
                  <a:pt x="42337" y="1016000"/>
                </a:lnTo>
                <a:cubicBezTo>
                  <a:pt x="18955" y="1016000"/>
                  <a:pt x="0" y="997045"/>
                  <a:pt x="0" y="973663"/>
                </a:cubicBezTo>
                <a:lnTo>
                  <a:pt x="0" y="42337"/>
                </a:lnTo>
                <a:cubicBezTo>
                  <a:pt x="0" y="18955"/>
                  <a:pt x="18955" y="0"/>
                  <a:pt x="4233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3" name="Text 11"/>
          <p:cNvSpPr/>
          <p:nvPr/>
        </p:nvSpPr>
        <p:spPr>
          <a:xfrm>
            <a:off x="5649648" y="2074333"/>
            <a:ext cx="4953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5,312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686690" y="2455333"/>
            <a:ext cx="4878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Non-Fraud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691981" y="2709333"/>
            <a:ext cx="4868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(88.5%)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0738512" y="1989667"/>
            <a:ext cx="4963583" cy="1016000"/>
          </a:xfrm>
          <a:custGeom>
            <a:avLst/>
            <a:gdLst/>
            <a:ahLst/>
            <a:cxnLst/>
            <a:rect l="l" t="t" r="r" b="b"/>
            <a:pathLst>
              <a:path w="4963583" h="1016000">
                <a:moveTo>
                  <a:pt x="42337" y="0"/>
                </a:moveTo>
                <a:lnTo>
                  <a:pt x="4921247" y="0"/>
                </a:lnTo>
                <a:cubicBezTo>
                  <a:pt x="4944629" y="0"/>
                  <a:pt x="4963583" y="18955"/>
                  <a:pt x="4963583" y="42337"/>
                </a:cubicBezTo>
                <a:lnTo>
                  <a:pt x="4963583" y="973663"/>
                </a:lnTo>
                <a:cubicBezTo>
                  <a:pt x="4963583" y="997045"/>
                  <a:pt x="4944629" y="1016000"/>
                  <a:pt x="4921247" y="1016000"/>
                </a:cubicBezTo>
                <a:lnTo>
                  <a:pt x="42337" y="1016000"/>
                </a:lnTo>
                <a:cubicBezTo>
                  <a:pt x="18955" y="1016000"/>
                  <a:pt x="0" y="997045"/>
                  <a:pt x="0" y="973663"/>
                </a:cubicBezTo>
                <a:lnTo>
                  <a:pt x="0" y="42337"/>
                </a:lnTo>
                <a:cubicBezTo>
                  <a:pt x="0" y="18955"/>
                  <a:pt x="18955" y="0"/>
                  <a:pt x="42337" y="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17" name="Text 15"/>
          <p:cNvSpPr/>
          <p:nvPr/>
        </p:nvSpPr>
        <p:spPr>
          <a:xfrm>
            <a:off x="10743804" y="2074333"/>
            <a:ext cx="4953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688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780845" y="2455333"/>
            <a:ext cx="4878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Fraud Cases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86137" y="2709333"/>
            <a:ext cx="4868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(11.5%)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23333" y="3259667"/>
            <a:ext cx="7641167" cy="1788583"/>
          </a:xfrm>
          <a:custGeom>
            <a:avLst/>
            <a:gdLst/>
            <a:ahLst/>
            <a:cxnLst/>
            <a:rect l="l" t="t" r="r" b="b"/>
            <a:pathLst>
              <a:path w="7641167" h="1788583">
                <a:moveTo>
                  <a:pt x="84672" y="0"/>
                </a:moveTo>
                <a:lnTo>
                  <a:pt x="7556495" y="0"/>
                </a:lnTo>
                <a:cubicBezTo>
                  <a:pt x="7603258" y="0"/>
                  <a:pt x="7641167" y="37909"/>
                  <a:pt x="7641167" y="84672"/>
                </a:cubicBezTo>
                <a:lnTo>
                  <a:pt x="7641167" y="1703912"/>
                </a:lnTo>
                <a:cubicBezTo>
                  <a:pt x="7641167" y="1750675"/>
                  <a:pt x="7603258" y="1788583"/>
                  <a:pt x="7556495" y="1788583"/>
                </a:cubicBezTo>
                <a:lnTo>
                  <a:pt x="84672" y="1788583"/>
                </a:lnTo>
                <a:cubicBezTo>
                  <a:pt x="37909" y="1788583"/>
                  <a:pt x="0" y="1750675"/>
                  <a:pt x="0" y="1703912"/>
                </a:cubicBezTo>
                <a:lnTo>
                  <a:pt x="0" y="84672"/>
                </a:lnTo>
                <a:cubicBezTo>
                  <a:pt x="0" y="37909"/>
                  <a:pt x="37909" y="0"/>
                  <a:pt x="8467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550333" y="3386667"/>
            <a:ext cx="748241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1: Baseline </a:t>
            </a:r>
            <a:r>
              <a:rPr lang="en-US" sz="1167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(Predict All Negative)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50333" y="3767667"/>
            <a:ext cx="814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Accuracy: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652573" y="3767667"/>
            <a:ext cx="63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88.53%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286250" y="3767667"/>
            <a:ext cx="7831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Precision: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429500" y="3767667"/>
            <a:ext cx="592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0.00%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50333" y="4064000"/>
            <a:ext cx="560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693583" y="4064000"/>
            <a:ext cx="592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0.00%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286250" y="4064000"/>
            <a:ext cx="2645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F1: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568010" y="4064000"/>
            <a:ext cx="455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0.00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50333" y="4360333"/>
            <a:ext cx="836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ROC AUC: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688292" y="4360333"/>
            <a:ext cx="603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0.6392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50333" y="4699000"/>
            <a:ext cx="7461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Useless for fraud detection; confirms class imbalance challenge.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31800" y="5141383"/>
            <a:ext cx="7626350" cy="1805517"/>
          </a:xfrm>
          <a:custGeom>
            <a:avLst/>
            <a:gdLst/>
            <a:ahLst/>
            <a:cxnLst/>
            <a:rect l="l" t="t" r="r" b="b"/>
            <a:pathLst>
              <a:path w="7626350" h="1805517">
                <a:moveTo>
                  <a:pt x="84661" y="0"/>
                </a:moveTo>
                <a:lnTo>
                  <a:pt x="7541689" y="0"/>
                </a:lnTo>
                <a:cubicBezTo>
                  <a:pt x="7588446" y="0"/>
                  <a:pt x="7626350" y="37904"/>
                  <a:pt x="7626350" y="84661"/>
                </a:cubicBezTo>
                <a:lnTo>
                  <a:pt x="7626350" y="1720856"/>
                </a:lnTo>
                <a:cubicBezTo>
                  <a:pt x="7626350" y="1767613"/>
                  <a:pt x="7588446" y="1805517"/>
                  <a:pt x="7541689" y="1805517"/>
                </a:cubicBezTo>
                <a:lnTo>
                  <a:pt x="84661" y="1805517"/>
                </a:lnTo>
                <a:cubicBezTo>
                  <a:pt x="37904" y="1805517"/>
                  <a:pt x="0" y="1767613"/>
                  <a:pt x="0" y="1720856"/>
                </a:cubicBezTo>
                <a:lnTo>
                  <a:pt x="0" y="84661"/>
                </a:lnTo>
                <a:cubicBezTo>
                  <a:pt x="0" y="37904"/>
                  <a:pt x="37904" y="0"/>
                  <a:pt x="8466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567267" y="5276851"/>
            <a:ext cx="745066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2: SMOTE + Logistic (Grid Best)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67267" y="5657851"/>
            <a:ext cx="814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Accuracy: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3649266" y="5657851"/>
            <a:ext cx="63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60.67%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286250" y="5657851"/>
            <a:ext cx="7831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Precision: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399338" y="5657851"/>
            <a:ext cx="603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16.04%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67267" y="5954184"/>
            <a:ext cx="560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Recall: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3715015" y="5954184"/>
            <a:ext cx="57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57.41%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286250" y="5954184"/>
            <a:ext cx="2645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F1: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389151" y="5954184"/>
            <a:ext cx="6138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0.2508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67267" y="6250518"/>
            <a:ext cx="836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ROC AUC: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3681280" y="6250518"/>
            <a:ext cx="603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0.6366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67267" y="6589184"/>
            <a:ext cx="7429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Detects ~57% of frauds but 84% of positive predictions are false alarms.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23333" y="7040035"/>
            <a:ext cx="7641167" cy="1788583"/>
          </a:xfrm>
          <a:custGeom>
            <a:avLst/>
            <a:gdLst/>
            <a:ahLst/>
            <a:cxnLst/>
            <a:rect l="l" t="t" r="r" b="b"/>
            <a:pathLst>
              <a:path w="7641167" h="1788583">
                <a:moveTo>
                  <a:pt x="84672" y="0"/>
                </a:moveTo>
                <a:lnTo>
                  <a:pt x="7556495" y="0"/>
                </a:lnTo>
                <a:cubicBezTo>
                  <a:pt x="7603258" y="0"/>
                  <a:pt x="7641167" y="37909"/>
                  <a:pt x="7641167" y="84672"/>
                </a:cubicBezTo>
                <a:lnTo>
                  <a:pt x="7641167" y="1703912"/>
                </a:lnTo>
                <a:cubicBezTo>
                  <a:pt x="7641167" y="1750675"/>
                  <a:pt x="7603258" y="1788583"/>
                  <a:pt x="7556495" y="1788583"/>
                </a:cubicBezTo>
                <a:lnTo>
                  <a:pt x="84672" y="1788583"/>
                </a:lnTo>
                <a:cubicBezTo>
                  <a:pt x="37909" y="1788583"/>
                  <a:pt x="0" y="1750675"/>
                  <a:pt x="0" y="1703912"/>
                </a:cubicBezTo>
                <a:lnTo>
                  <a:pt x="0" y="84672"/>
                </a:lnTo>
                <a:cubicBezTo>
                  <a:pt x="0" y="37909"/>
                  <a:pt x="37909" y="0"/>
                  <a:pt x="8467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550333" y="7167035"/>
            <a:ext cx="748241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3: L1-Selected Features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50333" y="7548035"/>
            <a:ext cx="814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Accuracy: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3661569" y="7548035"/>
            <a:ext cx="624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62.55%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286250" y="7548035"/>
            <a:ext cx="7831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Precision: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441406" y="7548035"/>
            <a:ext cx="582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16.67%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50333" y="7844369"/>
            <a:ext cx="560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Recall: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3652044" y="7844369"/>
            <a:ext cx="63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56.69%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4286250" y="7844369"/>
            <a:ext cx="2645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F1: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455694" y="7844369"/>
            <a:ext cx="57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0.2577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50333" y="8140702"/>
            <a:ext cx="836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ROC AUC: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3681148" y="8140702"/>
            <a:ext cx="603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0.6396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50333" y="8479369"/>
            <a:ext cx="7461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Slight improvement; removing noisy one-hot dummies helps marginally.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191500" y="3259667"/>
            <a:ext cx="7641167" cy="1788583"/>
          </a:xfrm>
          <a:custGeom>
            <a:avLst/>
            <a:gdLst/>
            <a:ahLst/>
            <a:cxnLst/>
            <a:rect l="l" t="t" r="r" b="b"/>
            <a:pathLst>
              <a:path w="7641167" h="1788583">
                <a:moveTo>
                  <a:pt x="84672" y="0"/>
                </a:moveTo>
                <a:lnTo>
                  <a:pt x="7556495" y="0"/>
                </a:lnTo>
                <a:cubicBezTo>
                  <a:pt x="7603258" y="0"/>
                  <a:pt x="7641167" y="37909"/>
                  <a:pt x="7641167" y="84672"/>
                </a:cubicBezTo>
                <a:lnTo>
                  <a:pt x="7641167" y="1703912"/>
                </a:lnTo>
                <a:cubicBezTo>
                  <a:pt x="7641167" y="1750675"/>
                  <a:pt x="7603258" y="1788583"/>
                  <a:pt x="7556495" y="1788583"/>
                </a:cubicBezTo>
                <a:lnTo>
                  <a:pt x="84672" y="1788583"/>
                </a:lnTo>
                <a:cubicBezTo>
                  <a:pt x="37909" y="1788583"/>
                  <a:pt x="0" y="1750675"/>
                  <a:pt x="0" y="1703912"/>
                </a:cubicBezTo>
                <a:lnTo>
                  <a:pt x="0" y="84672"/>
                </a:lnTo>
                <a:cubicBezTo>
                  <a:pt x="0" y="37909"/>
                  <a:pt x="37909" y="0"/>
                  <a:pt x="8467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8318500" y="3386667"/>
            <a:ext cx="748241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4: Calibrated Probabilities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318500" y="3767667"/>
            <a:ext cx="814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Accuracy: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1420740" y="3767667"/>
            <a:ext cx="63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88.53%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2054417" y="3767667"/>
            <a:ext cx="7831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Precision: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5197667" y="3767667"/>
            <a:ext cx="592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0.00%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318500" y="4064000"/>
            <a:ext cx="560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Recall: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461750" y="4064000"/>
            <a:ext cx="592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0.00%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2054417" y="4064000"/>
            <a:ext cx="2645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F1: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15336176" y="4064000"/>
            <a:ext cx="455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0.00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318500" y="4360333"/>
            <a:ext cx="836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ROC AUC: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11449447" y="4360333"/>
            <a:ext cx="603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0.6366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318500" y="4699000"/>
            <a:ext cx="7461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Calibration improves probability reliability but doesn't change discrimination.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191500" y="5132917"/>
            <a:ext cx="7641167" cy="1788583"/>
          </a:xfrm>
          <a:custGeom>
            <a:avLst/>
            <a:gdLst/>
            <a:ahLst/>
            <a:cxnLst/>
            <a:rect l="l" t="t" r="r" b="b"/>
            <a:pathLst>
              <a:path w="7641167" h="1788583">
                <a:moveTo>
                  <a:pt x="84672" y="0"/>
                </a:moveTo>
                <a:lnTo>
                  <a:pt x="7556495" y="0"/>
                </a:lnTo>
                <a:cubicBezTo>
                  <a:pt x="7603258" y="0"/>
                  <a:pt x="7641167" y="37909"/>
                  <a:pt x="7641167" y="84672"/>
                </a:cubicBezTo>
                <a:lnTo>
                  <a:pt x="7641167" y="1703912"/>
                </a:lnTo>
                <a:cubicBezTo>
                  <a:pt x="7641167" y="1750675"/>
                  <a:pt x="7603258" y="1788583"/>
                  <a:pt x="7556495" y="1788583"/>
                </a:cubicBezTo>
                <a:lnTo>
                  <a:pt x="84672" y="1788583"/>
                </a:lnTo>
                <a:cubicBezTo>
                  <a:pt x="37909" y="1788583"/>
                  <a:pt x="0" y="1750675"/>
                  <a:pt x="0" y="1703912"/>
                </a:cubicBezTo>
                <a:lnTo>
                  <a:pt x="0" y="84672"/>
                </a:lnTo>
                <a:cubicBezTo>
                  <a:pt x="0" y="37909"/>
                  <a:pt x="37909" y="0"/>
                  <a:pt x="8467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73" name="Text 71"/>
          <p:cNvSpPr/>
          <p:nvPr/>
        </p:nvSpPr>
        <p:spPr>
          <a:xfrm>
            <a:off x="8318500" y="5259917"/>
            <a:ext cx="748241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5: Tuned Threshold (Maximize F1)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8318500" y="5640917"/>
            <a:ext cx="814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Accuracy: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10215827" y="5640917"/>
            <a:ext cx="582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51.52%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11885083" y="5640917"/>
            <a:ext cx="1693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↓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12054417" y="5640917"/>
            <a:ext cx="7831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Precision: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13934811" y="5640917"/>
            <a:ext cx="592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15.65%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15621000" y="5640917"/>
            <a:ext cx="1693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↓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8318500" y="5937250"/>
            <a:ext cx="560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Recall: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10076921" y="5937250"/>
            <a:ext cx="6138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73.55%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11884952" y="5937250"/>
            <a:ext cx="1693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↑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12054417" y="5937250"/>
            <a:ext cx="2645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F1: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15230475" y="5937250"/>
            <a:ext cx="560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0.2581</a:t>
            </a:r>
            <a:endParaRPr lang="en-US" sz="1600" dirty="0"/>
          </a:p>
        </p:txBody>
      </p:sp>
      <p:sp>
        <p:nvSpPr>
          <p:cNvPr id="85" name="Text 83"/>
          <p:cNvSpPr/>
          <p:nvPr/>
        </p:nvSpPr>
        <p:spPr>
          <a:xfrm>
            <a:off x="8318500" y="6233583"/>
            <a:ext cx="83608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ROC AUC: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15405894" y="6233583"/>
            <a:ext cx="381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N/A</a:t>
            </a:r>
            <a:endParaRPr lang="en-US" sz="1600" dirty="0"/>
          </a:p>
        </p:txBody>
      </p:sp>
      <p:sp>
        <p:nvSpPr>
          <p:cNvPr id="87" name="Text 85"/>
          <p:cNvSpPr/>
          <p:nvPr/>
        </p:nvSpPr>
        <p:spPr>
          <a:xfrm>
            <a:off x="8318500" y="6572250"/>
            <a:ext cx="7461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Interpretation:</a:t>
            </a:r>
            <a:r>
              <a:rPr lang="en-US" sz="1167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Catches 73% of frauds but with massive false positive rate; operationally expensive.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8199967" y="7014633"/>
            <a:ext cx="7626350" cy="2535767"/>
          </a:xfrm>
          <a:custGeom>
            <a:avLst/>
            <a:gdLst/>
            <a:ahLst/>
            <a:cxnLst/>
            <a:rect l="l" t="t" r="r" b="b"/>
            <a:pathLst>
              <a:path w="7626350" h="2535767">
                <a:moveTo>
                  <a:pt x="84669" y="0"/>
                </a:moveTo>
                <a:lnTo>
                  <a:pt x="7541681" y="0"/>
                </a:lnTo>
                <a:cubicBezTo>
                  <a:pt x="7588442" y="0"/>
                  <a:pt x="7626350" y="37908"/>
                  <a:pt x="7626350" y="84669"/>
                </a:cubicBezTo>
                <a:lnTo>
                  <a:pt x="7626350" y="2451097"/>
                </a:lnTo>
                <a:cubicBezTo>
                  <a:pt x="7626350" y="2497859"/>
                  <a:pt x="7588442" y="2535767"/>
                  <a:pt x="7541681" y="2535767"/>
                </a:cubicBezTo>
                <a:lnTo>
                  <a:pt x="84669" y="2535767"/>
                </a:lnTo>
                <a:cubicBezTo>
                  <a:pt x="37908" y="2535767"/>
                  <a:pt x="0" y="2497859"/>
                  <a:pt x="0" y="2451097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/>
            </a:solidFill>
            <a:prstDash val="solid"/>
          </a:ln>
        </p:spPr>
      </p:sp>
      <p:sp>
        <p:nvSpPr>
          <p:cNvPr id="89" name="Shape 87"/>
          <p:cNvSpPr/>
          <p:nvPr/>
        </p:nvSpPr>
        <p:spPr>
          <a:xfrm>
            <a:off x="8361892" y="720301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0" name="Text 88"/>
          <p:cNvSpPr/>
          <p:nvPr/>
        </p:nvSpPr>
        <p:spPr>
          <a:xfrm>
            <a:off x="8578850" y="7150101"/>
            <a:ext cx="7207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Cross-Validation Results</a:t>
            </a:r>
            <a:endParaRPr lang="en-US" sz="1600" dirty="0"/>
          </a:p>
        </p:txBody>
      </p:sp>
      <p:sp>
        <p:nvSpPr>
          <p:cNvPr id="91" name="Text 89"/>
          <p:cNvSpPr/>
          <p:nvPr/>
        </p:nvSpPr>
        <p:spPr>
          <a:xfrm>
            <a:off x="8335434" y="7564970"/>
            <a:ext cx="2582863" cy="186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3-Fold CV ROC AUC (SMOTE+LR):</a:t>
            </a:r>
            <a:endParaRPr lang="en-US" sz="1600" dirty="0"/>
          </a:p>
        </p:txBody>
      </p:sp>
      <p:sp>
        <p:nvSpPr>
          <p:cNvPr id="92" name="Text 90"/>
          <p:cNvSpPr/>
          <p:nvPr/>
        </p:nvSpPr>
        <p:spPr>
          <a:xfrm>
            <a:off x="8335434" y="7869768"/>
            <a:ext cx="539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Fold 1:</a:t>
            </a:r>
            <a:endParaRPr lang="en-US" sz="1600" dirty="0"/>
          </a:p>
        </p:txBody>
      </p:sp>
      <p:sp>
        <p:nvSpPr>
          <p:cNvPr id="93" name="Text 91"/>
          <p:cNvSpPr/>
          <p:nvPr/>
        </p:nvSpPr>
        <p:spPr>
          <a:xfrm>
            <a:off x="15158509" y="7869768"/>
            <a:ext cx="6138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0.6502</a:t>
            </a:r>
            <a:endParaRPr lang="en-US" sz="1600" dirty="0"/>
          </a:p>
        </p:txBody>
      </p:sp>
      <p:sp>
        <p:nvSpPr>
          <p:cNvPr id="94" name="Text 92"/>
          <p:cNvSpPr/>
          <p:nvPr/>
        </p:nvSpPr>
        <p:spPr>
          <a:xfrm>
            <a:off x="8335434" y="8166101"/>
            <a:ext cx="57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Fold 2: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15156391" y="8166101"/>
            <a:ext cx="6138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0.6406</a:t>
            </a:r>
            <a:endParaRPr lang="en-US" sz="1600" dirty="0"/>
          </a:p>
        </p:txBody>
      </p:sp>
      <p:sp>
        <p:nvSpPr>
          <p:cNvPr id="96" name="Text 94"/>
          <p:cNvSpPr/>
          <p:nvPr/>
        </p:nvSpPr>
        <p:spPr>
          <a:xfrm>
            <a:off x="8335434" y="8462434"/>
            <a:ext cx="57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F7FAF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Fold 3:</a:t>
            </a:r>
            <a:endParaRPr lang="en-US" sz="1600" dirty="0"/>
          </a:p>
        </p:txBody>
      </p:sp>
      <p:sp>
        <p:nvSpPr>
          <p:cNvPr id="97" name="Text 95"/>
          <p:cNvSpPr/>
          <p:nvPr/>
        </p:nvSpPr>
        <p:spPr>
          <a:xfrm>
            <a:off x="15182983" y="8462434"/>
            <a:ext cx="592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0.6344</a:t>
            </a:r>
            <a:endParaRPr lang="en-US" sz="1600" dirty="0"/>
          </a:p>
        </p:txBody>
      </p:sp>
      <p:sp>
        <p:nvSpPr>
          <p:cNvPr id="98" name="Shape 96"/>
          <p:cNvSpPr/>
          <p:nvPr/>
        </p:nvSpPr>
        <p:spPr>
          <a:xfrm>
            <a:off x="8335434" y="8763001"/>
            <a:ext cx="7355417" cy="8467"/>
          </a:xfrm>
          <a:custGeom>
            <a:avLst/>
            <a:gdLst/>
            <a:ahLst/>
            <a:cxnLst/>
            <a:rect l="l" t="t" r="r" b="b"/>
            <a:pathLst>
              <a:path w="7355417" h="8467">
                <a:moveTo>
                  <a:pt x="0" y="0"/>
                </a:moveTo>
                <a:lnTo>
                  <a:pt x="7355417" y="0"/>
                </a:lnTo>
                <a:lnTo>
                  <a:pt x="7355417" y="8467"/>
                </a:lnTo>
                <a:lnTo>
                  <a:pt x="0" y="8467"/>
                </a:lnTo>
                <a:lnTo>
                  <a:pt x="0" y="0"/>
                </a:ln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99" name="Text 97"/>
          <p:cNvSpPr/>
          <p:nvPr/>
        </p:nvSpPr>
        <p:spPr>
          <a:xfrm>
            <a:off x="8335434" y="8809566"/>
            <a:ext cx="52916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Mean:</a:t>
            </a:r>
            <a:endParaRPr lang="en-US" sz="1600" dirty="0"/>
          </a:p>
        </p:txBody>
      </p:sp>
      <p:sp>
        <p:nvSpPr>
          <p:cNvPr id="100" name="Text 98"/>
          <p:cNvSpPr/>
          <p:nvPr/>
        </p:nvSpPr>
        <p:spPr>
          <a:xfrm>
            <a:off x="15171077" y="8809566"/>
            <a:ext cx="613833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0.6417</a:t>
            </a:r>
            <a:endParaRPr lang="en-US" sz="1600" dirty="0"/>
          </a:p>
        </p:txBody>
      </p:sp>
      <p:sp>
        <p:nvSpPr>
          <p:cNvPr id="101" name="Text 99"/>
          <p:cNvSpPr/>
          <p:nvPr/>
        </p:nvSpPr>
        <p:spPr>
          <a:xfrm>
            <a:off x="8335434" y="9190566"/>
            <a:ext cx="7429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Consistent with test set (0.6366); minimal overfitting.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2490</Words>
  <Application>Microsoft Office PowerPoint</Application>
  <PresentationFormat>Custom</PresentationFormat>
  <Paragraphs>560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Liter</vt:lpstr>
      <vt:lpstr>MiSans</vt:lpstr>
      <vt:lpstr>Quattrocento Sans</vt:lpstr>
      <vt:lpstr>Hedvig Letters Sans</vt:lpstr>
      <vt:lpstr>微软雅黑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fraud_detection_presentation</dc:title>
  <dc:subject>fraud_detection_presentation</dc:subject>
  <dc:creator>Kimi</dc:creator>
  <cp:lastModifiedBy>Anshul Yadav</cp:lastModifiedBy>
  <cp:revision>2</cp:revision>
  <dcterms:created xsi:type="dcterms:W3CDTF">2025-12-19T00:21:54Z</dcterms:created>
  <dcterms:modified xsi:type="dcterms:W3CDTF">2025-12-19T00:35:55Z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fraud_detection_presentation","ContentProducer":"001191110108MACG2KBH8F10000","ProduceID":"19b33b5e-c432-8574-8000-000090f1a5f0","ReservedCode1":"","ContentPropagator":"001191110108MACG2KBH8F20000","PropagateID":"19b33b5e-c432-8574-8000-000090f1a5f0","ReservedCode2":""}</vt:lpwstr>
  </property>
</Properties>
</file>